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 id="2147483723" r:id="rId2"/>
  </p:sldMasterIdLst>
  <p:notesMasterIdLst>
    <p:notesMasterId r:id="rId32"/>
  </p:notesMasterIdLst>
  <p:sldIdLst>
    <p:sldId id="256" r:id="rId3"/>
    <p:sldId id="281" r:id="rId4"/>
    <p:sldId id="289" r:id="rId5"/>
    <p:sldId id="291" r:id="rId6"/>
    <p:sldId id="292" r:id="rId7"/>
    <p:sldId id="307" r:id="rId8"/>
    <p:sldId id="295" r:id="rId9"/>
    <p:sldId id="310" r:id="rId10"/>
    <p:sldId id="314" r:id="rId11"/>
    <p:sldId id="311" r:id="rId12"/>
    <p:sldId id="315" r:id="rId13"/>
    <p:sldId id="316" r:id="rId14"/>
    <p:sldId id="318" r:id="rId15"/>
    <p:sldId id="319" r:id="rId16"/>
    <p:sldId id="320" r:id="rId17"/>
    <p:sldId id="321" r:id="rId18"/>
    <p:sldId id="332" r:id="rId19"/>
    <p:sldId id="323" r:id="rId20"/>
    <p:sldId id="324" r:id="rId21"/>
    <p:sldId id="325" r:id="rId22"/>
    <p:sldId id="326" r:id="rId23"/>
    <p:sldId id="327" r:id="rId24"/>
    <p:sldId id="328" r:id="rId25"/>
    <p:sldId id="331" r:id="rId26"/>
    <p:sldId id="296" r:id="rId27"/>
    <p:sldId id="304" r:id="rId28"/>
    <p:sldId id="329" r:id="rId29"/>
    <p:sldId id="330" r:id="rId30"/>
    <p:sldId id="276"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a:srgbClr val="2C4E8C"/>
    <a:srgbClr val="F0EF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36" autoAdjust="0"/>
  </p:normalViewPr>
  <p:slideViewPr>
    <p:cSldViewPr snapToGrid="0">
      <p:cViewPr varScale="1">
        <p:scale>
          <a:sx n="86" d="100"/>
          <a:sy n="86" d="100"/>
        </p:scale>
        <p:origin x="48" y="58"/>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725275-CA03-46FE-B80C-445395B2C8CD}" type="datetimeFigureOut">
              <a:rPr lang="zh-CN" altLang="en-US" smtClean="0"/>
              <a:t>2019/10/8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2E3C26-C9FA-4C5A-B7DA-41A22523D72B}" type="slidenum">
              <a:rPr lang="zh-CN" altLang="en-US" smtClean="0"/>
              <a:t>‹#›</a:t>
            </a:fld>
            <a:endParaRPr lang="zh-CN" altLang="en-US"/>
          </a:p>
        </p:txBody>
      </p:sp>
    </p:spTree>
    <p:extLst>
      <p:ext uri="{BB962C8B-B14F-4D97-AF65-F5344CB8AC3E}">
        <p14:creationId xmlns:p14="http://schemas.microsoft.com/office/powerpoint/2010/main" val="3355998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671EF95-8B4C-423F-989A-1CD8376BA3AF}" type="datetimeFigureOut">
              <a:rPr lang="zh-CN" altLang="en-US" smtClean="0"/>
              <a:t>2019/10/8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847590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31"/>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671EF95-8B4C-423F-989A-1CD8376BA3AF}" type="datetimeFigureOut">
              <a:rPr lang="zh-CN" altLang="en-US" smtClean="0"/>
              <a:t>2019/10/8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2304298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671EF95-8B4C-423F-989A-1CD8376BA3AF}" type="datetimeFigureOut">
              <a:rPr lang="zh-CN" altLang="en-US" smtClean="0"/>
              <a:t>2019/10/8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51933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3"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671EF95-8B4C-423F-989A-1CD8376BA3AF}" type="datetimeFigureOut">
              <a:rPr lang="zh-CN" altLang="en-US" smtClean="0"/>
              <a:t>2019/10/8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1262272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2" name="矩形 21"/>
          <p:cNvSpPr/>
          <p:nvPr userDrawn="1"/>
        </p:nvSpPr>
        <p:spPr>
          <a:xfrm>
            <a:off x="1" y="409579"/>
            <a:ext cx="124800" cy="5500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9" name="文本占位符 28"/>
          <p:cNvSpPr>
            <a:spLocks noGrp="1"/>
          </p:cNvSpPr>
          <p:nvPr>
            <p:ph type="body" sz="quarter" idx="10"/>
          </p:nvPr>
        </p:nvSpPr>
        <p:spPr>
          <a:xfrm>
            <a:off x="216000" y="392986"/>
            <a:ext cx="6557333" cy="416571"/>
          </a:xfrm>
        </p:spPr>
        <p:txBody>
          <a:bodyPr>
            <a:normAutofit/>
          </a:bodyPr>
          <a:lstStyle>
            <a:lvl1pPr marL="0" indent="0" algn="l" defTabSz="914400" rtl="0" eaLnBrk="1" latinLnBrk="0" hangingPunct="1">
              <a:buNone/>
              <a:defRPr lang="zh-CN" altLang="en-US" sz="2400" kern="1200" dirty="0" smtClean="0">
                <a:solidFill>
                  <a:schemeClr val="accent1"/>
                </a:solidFill>
                <a:latin typeface="+mj-ea"/>
                <a:ea typeface="+mj-ea"/>
                <a:cs typeface="+mn-cs"/>
              </a:defRPr>
            </a:lvl1pPr>
          </a:lstStyle>
          <a:p>
            <a:pPr lvl="0"/>
            <a:r>
              <a:rPr lang="zh-CN" altLang="en-US" dirty="0"/>
              <a:t>单击此处编辑</a:t>
            </a:r>
          </a:p>
        </p:txBody>
      </p:sp>
      <p:sp>
        <p:nvSpPr>
          <p:cNvPr id="30" name="文本占位符 28"/>
          <p:cNvSpPr>
            <a:spLocks noGrp="1"/>
          </p:cNvSpPr>
          <p:nvPr>
            <p:ph type="body" sz="quarter" idx="11"/>
          </p:nvPr>
        </p:nvSpPr>
        <p:spPr>
          <a:xfrm>
            <a:off x="216000" y="712622"/>
            <a:ext cx="6557333" cy="323301"/>
          </a:xfrm>
        </p:spPr>
        <p:txBody>
          <a:bodyPr>
            <a:normAutofit/>
          </a:bodyPr>
          <a:lstStyle>
            <a:lvl1pPr marL="0" indent="0" algn="l" defTabSz="914400" rtl="0" eaLnBrk="1" latinLnBrk="0" hangingPunct="1">
              <a:buNone/>
              <a:defRPr lang="zh-CN" altLang="en-US" sz="1600" kern="1200" dirty="0" smtClean="0">
                <a:solidFill>
                  <a:schemeClr val="tx1">
                    <a:lumMod val="85000"/>
                    <a:lumOff val="15000"/>
                  </a:schemeClr>
                </a:solidFill>
                <a:latin typeface="+mn-ea"/>
                <a:ea typeface="+mn-ea"/>
                <a:cs typeface="+mn-cs"/>
              </a:defRPr>
            </a:lvl1pPr>
          </a:lstStyle>
          <a:p>
            <a:pPr lvl="0"/>
            <a:r>
              <a:rPr lang="zh-CN" altLang="en-US" dirty="0"/>
              <a:t>单击此处编辑</a:t>
            </a:r>
          </a:p>
        </p:txBody>
      </p:sp>
    </p:spTree>
    <p:extLst>
      <p:ext uri="{BB962C8B-B14F-4D97-AF65-F5344CB8AC3E}">
        <p14:creationId xmlns:p14="http://schemas.microsoft.com/office/powerpoint/2010/main" val="2756351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2019/10/8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21701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2019/10/8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777621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3"/>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9"/>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2019/10/8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8379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2019/10/8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548744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3"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2019/10/8</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341207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2019/10/8</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80965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671EF95-8B4C-423F-989A-1CD8376BA3AF}" type="datetimeFigureOut">
              <a:rPr lang="zh-CN" altLang="en-US" smtClean="0"/>
              <a:t>2019/10/8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2039331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2019/10/8</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104355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2019/10/8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719292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31"/>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2019/10/8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582082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2019/10/8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760679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3"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2019/10/8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86669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6"/>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71"/>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671EF95-8B4C-423F-989A-1CD8376BA3AF}" type="datetimeFigureOut">
              <a:rPr lang="zh-CN" altLang="en-US" smtClean="0"/>
              <a:t>2019/10/8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642893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9" name="矩形 8"/>
          <p:cNvSpPr/>
          <p:nvPr userDrawn="1"/>
        </p:nvSpPr>
        <p:spPr>
          <a:xfrm>
            <a:off x="7811256" y="6517173"/>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671EF95-8B4C-423F-989A-1CD8376BA3AF}" type="datetimeFigureOut">
              <a:rPr lang="zh-CN" altLang="en-US" smtClean="0"/>
              <a:t>2019/10/8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2742986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3"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671EF95-8B4C-423F-989A-1CD8376BA3AF}" type="datetimeFigureOut">
              <a:rPr lang="zh-CN" altLang="en-US" smtClean="0"/>
              <a:t>2019/10/8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3669896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671EF95-8B4C-423F-989A-1CD8376BA3AF}" type="datetimeFigureOut">
              <a:rPr lang="zh-CN" altLang="en-US" smtClean="0"/>
              <a:t>2019/10/8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51948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71EF95-8B4C-423F-989A-1CD8376BA3AF}" type="datetimeFigureOut">
              <a:rPr lang="zh-CN" altLang="en-US" smtClean="0"/>
              <a:t>2019/10/8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3169133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2" name="矩形 21"/>
          <p:cNvSpPr/>
          <p:nvPr/>
        </p:nvSpPr>
        <p:spPr>
          <a:xfrm>
            <a:off x="1" y="409579"/>
            <a:ext cx="124800" cy="5500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9" name="文本占位符 28"/>
          <p:cNvSpPr>
            <a:spLocks noGrp="1"/>
          </p:cNvSpPr>
          <p:nvPr>
            <p:ph type="body" sz="quarter" idx="10"/>
          </p:nvPr>
        </p:nvSpPr>
        <p:spPr>
          <a:xfrm>
            <a:off x="216000" y="392986"/>
            <a:ext cx="6557333" cy="416571"/>
          </a:xfrm>
        </p:spPr>
        <p:txBody>
          <a:bodyPr>
            <a:normAutofit/>
          </a:bodyPr>
          <a:lstStyle>
            <a:lvl1pPr marL="0" indent="0" algn="l" defTabSz="914400" rtl="0" eaLnBrk="1" latinLnBrk="0" hangingPunct="1">
              <a:buNone/>
              <a:defRPr lang="zh-CN" altLang="en-US" sz="2400" kern="1200" dirty="0" smtClean="0">
                <a:solidFill>
                  <a:schemeClr val="accent1"/>
                </a:solidFill>
                <a:latin typeface="+mj-ea"/>
                <a:ea typeface="+mj-ea"/>
                <a:cs typeface="+mn-cs"/>
              </a:defRPr>
            </a:lvl1pPr>
          </a:lstStyle>
          <a:p>
            <a:pPr lvl="0"/>
            <a:r>
              <a:rPr lang="zh-CN" altLang="en-US"/>
              <a:t>单击此处编辑母版文本样式</a:t>
            </a:r>
          </a:p>
        </p:txBody>
      </p:sp>
      <p:sp>
        <p:nvSpPr>
          <p:cNvPr id="30" name="文本占位符 28"/>
          <p:cNvSpPr>
            <a:spLocks noGrp="1"/>
          </p:cNvSpPr>
          <p:nvPr>
            <p:ph type="body" sz="quarter" idx="11"/>
          </p:nvPr>
        </p:nvSpPr>
        <p:spPr>
          <a:xfrm>
            <a:off x="216000" y="712622"/>
            <a:ext cx="6557333" cy="323301"/>
          </a:xfrm>
        </p:spPr>
        <p:txBody>
          <a:bodyPr>
            <a:normAutofit/>
          </a:bodyPr>
          <a:lstStyle>
            <a:lvl1pPr marL="0" indent="0" algn="l" defTabSz="914400" rtl="0" eaLnBrk="1" latinLnBrk="0" hangingPunct="1">
              <a:buNone/>
              <a:defRPr lang="zh-CN" altLang="en-US" sz="1600" kern="1200" dirty="0" smtClean="0">
                <a:solidFill>
                  <a:schemeClr val="tx1">
                    <a:lumMod val="85000"/>
                    <a:lumOff val="15000"/>
                  </a:schemeClr>
                </a:solidFill>
                <a:latin typeface="+mn-ea"/>
                <a:ea typeface="+mn-ea"/>
                <a:cs typeface="+mn-cs"/>
              </a:defRPr>
            </a:lvl1pPr>
          </a:lstStyle>
          <a:p>
            <a:pPr lvl="0"/>
            <a:r>
              <a:rPr lang="zh-CN" altLang="en-US"/>
              <a:t>单击此处编辑母版文本样式</a:t>
            </a:r>
          </a:p>
        </p:txBody>
      </p:sp>
      <p:sp>
        <p:nvSpPr>
          <p:cNvPr id="5" name="矩形 4"/>
          <p:cNvSpPr/>
          <p:nvPr userDrawn="1"/>
        </p:nvSpPr>
        <p:spPr>
          <a:xfrm>
            <a:off x="1" y="409579"/>
            <a:ext cx="124800" cy="5500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2030762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671EF95-8B4C-423F-989A-1CD8376BA3AF}" type="datetimeFigureOut">
              <a:rPr lang="zh-CN" altLang="en-US" smtClean="0"/>
              <a:t>2019/10/8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3466662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71EF95-8B4C-423F-989A-1CD8376BA3AF}" type="datetimeFigureOut">
              <a:rPr lang="zh-CN" altLang="en-US" smtClean="0"/>
              <a:t>2019/10/8</a:t>
            </a:fld>
            <a:endParaRPr lang="zh-CN" altLang="en-US"/>
          </a:p>
        </p:txBody>
      </p:sp>
      <p:sp>
        <p:nvSpPr>
          <p:cNvPr id="5" name="Footer Placeholder 4"/>
          <p:cNvSpPr>
            <a:spLocks noGrp="1"/>
          </p:cNvSpPr>
          <p:nvPr>
            <p:ph type="ftr" sz="quarter" idx="3"/>
          </p:nvPr>
        </p:nvSpPr>
        <p:spPr>
          <a:xfrm>
            <a:off x="4038600" y="635635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1854026563"/>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69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E5758D-A3C3-4E88-8AC0-22500507BD7E}" type="datetimeFigureOut">
              <a:rPr lang="zh-CN" altLang="en-US" smtClean="0">
                <a:solidFill>
                  <a:prstClr val="black">
                    <a:tint val="75000"/>
                  </a:prstClr>
                </a:solidFill>
              </a:rPr>
              <a:pPr/>
              <a:t>2019/10/8</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06718906"/>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gif"/><Relationship Id="rId1" Type="http://schemas.openxmlformats.org/officeDocument/2006/relationships/slideLayout" Target="../slideLayouts/slideLayout8.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5208" y="285750"/>
            <a:ext cx="11603115" cy="6286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4" name="矩形 3"/>
          <p:cNvSpPr/>
          <p:nvPr/>
        </p:nvSpPr>
        <p:spPr>
          <a:xfrm>
            <a:off x="2234354" y="2495341"/>
            <a:ext cx="8084264" cy="835998"/>
          </a:xfrm>
          <a:prstGeom prst="rect">
            <a:avLst/>
          </a:prstGeom>
        </p:spPr>
        <p:txBody>
          <a:bodyPr wrap="none">
            <a:spAutoFit/>
          </a:bodyPr>
          <a:lstStyle/>
          <a:p>
            <a:pPr>
              <a:lnSpc>
                <a:spcPct val="120000"/>
              </a:lnSpc>
            </a:pPr>
            <a:r>
              <a:rPr lang="zh-CN" altLang="en-US" sz="4400" dirty="0">
                <a:solidFill>
                  <a:schemeClr val="bg1"/>
                </a:solidFill>
                <a:latin typeface="+mj-ea"/>
                <a:ea typeface="+mj-ea"/>
              </a:rPr>
              <a:t>人体姿态识别研究文献综述报告</a:t>
            </a:r>
          </a:p>
        </p:txBody>
      </p:sp>
      <p:cxnSp>
        <p:nvCxnSpPr>
          <p:cNvPr id="9" name="直接连接符 8"/>
          <p:cNvCxnSpPr/>
          <p:nvPr/>
        </p:nvCxnSpPr>
        <p:spPr>
          <a:xfrm>
            <a:off x="2324101" y="3764544"/>
            <a:ext cx="2476500" cy="0"/>
          </a:xfrm>
          <a:prstGeom prst="line">
            <a:avLst/>
          </a:prstGeom>
          <a:ln w="6350">
            <a:solidFill>
              <a:schemeClr val="bg1">
                <a:lumMod val="75000"/>
                <a:alpha val="72000"/>
              </a:schemeClr>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234360" y="3889527"/>
            <a:ext cx="3152287" cy="730777"/>
          </a:xfrm>
          <a:prstGeom prst="rect">
            <a:avLst/>
          </a:prstGeom>
          <a:noFill/>
        </p:spPr>
        <p:txBody>
          <a:bodyPr wrap="square" rtlCol="0">
            <a:spAutoFit/>
          </a:bodyPr>
          <a:lstStyle/>
          <a:p>
            <a:pPr>
              <a:lnSpc>
                <a:spcPct val="120000"/>
              </a:lnSpc>
            </a:pPr>
            <a:r>
              <a:rPr lang="zh-CN" altLang="en-US" dirty="0">
                <a:solidFill>
                  <a:schemeClr val="accent1">
                    <a:lumMod val="20000"/>
                    <a:lumOff val="80000"/>
                  </a:schemeClr>
                </a:solidFill>
                <a:latin typeface="+mn-ea"/>
              </a:rPr>
              <a:t>汇报人：邓博文 </a:t>
            </a:r>
            <a:r>
              <a:rPr lang="en-US" altLang="zh-CN" dirty="0">
                <a:solidFill>
                  <a:schemeClr val="accent1">
                    <a:lumMod val="20000"/>
                    <a:lumOff val="80000"/>
                  </a:schemeClr>
                </a:solidFill>
                <a:latin typeface="+mn-ea"/>
              </a:rPr>
              <a:t>17042112</a:t>
            </a:r>
          </a:p>
          <a:p>
            <a:pPr>
              <a:lnSpc>
                <a:spcPct val="120000"/>
              </a:lnSpc>
            </a:pPr>
            <a:r>
              <a:rPr lang="zh-CN" altLang="en-US" dirty="0">
                <a:solidFill>
                  <a:schemeClr val="accent1">
                    <a:lumMod val="20000"/>
                    <a:lumOff val="80000"/>
                  </a:schemeClr>
                </a:solidFill>
                <a:latin typeface="+mn-ea"/>
              </a:rPr>
              <a:t>日期：</a:t>
            </a:r>
            <a:r>
              <a:rPr lang="en-US" altLang="zh-CN" dirty="0">
                <a:solidFill>
                  <a:schemeClr val="accent1">
                    <a:lumMod val="20000"/>
                    <a:lumOff val="80000"/>
                  </a:schemeClr>
                </a:solidFill>
                <a:latin typeface="+mn-ea"/>
              </a:rPr>
              <a:t>2019-10-9</a:t>
            </a:r>
          </a:p>
        </p:txBody>
      </p:sp>
    </p:spTree>
    <p:extLst>
      <p:ext uri="{BB962C8B-B14F-4D97-AF65-F5344CB8AC3E}">
        <p14:creationId xmlns:p14="http://schemas.microsoft.com/office/powerpoint/2010/main" val="3695825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a:t>Flowing </a:t>
            </a:r>
            <a:r>
              <a:rPr lang="en-US" altLang="zh-CN" dirty="0" err="1"/>
              <a:t>ConvNets</a:t>
            </a:r>
            <a:r>
              <a:rPr lang="zh-CN" altLang="en-US" dirty="0"/>
              <a:t>方法</a:t>
            </a:r>
            <a:endParaRPr lang="en-US" altLang="zh-CN" dirty="0"/>
          </a:p>
        </p:txBody>
      </p:sp>
      <p:sp>
        <p:nvSpPr>
          <p:cNvPr id="3" name="文本占位符 2"/>
          <p:cNvSpPr>
            <a:spLocks noGrp="1"/>
          </p:cNvSpPr>
          <p:nvPr>
            <p:ph type="body" sz="quarter" idx="11"/>
          </p:nvPr>
        </p:nvSpPr>
        <p:spPr>
          <a:xfrm>
            <a:off x="216000" y="712622"/>
            <a:ext cx="6557333" cy="323301"/>
          </a:xfrm>
        </p:spPr>
        <p:txBody>
          <a:bodyPr/>
          <a:lstStyle/>
          <a:p>
            <a:r>
              <a:rPr lang="en-US" altLang="zh-CN" dirty="0"/>
              <a:t>Flowing </a:t>
            </a:r>
            <a:r>
              <a:rPr lang="en-US" altLang="zh-CN" dirty="0" err="1"/>
              <a:t>ConvNets</a:t>
            </a:r>
            <a:r>
              <a:rPr lang="en-US" altLang="zh-CN" dirty="0"/>
              <a:t> for Human Pose Estimation in Videos</a:t>
            </a:r>
            <a:endParaRPr lang="zh-CN" altLang="en-US" dirty="0"/>
          </a:p>
        </p:txBody>
      </p:sp>
      <p:sp>
        <p:nvSpPr>
          <p:cNvPr id="9" name="文本框 8">
            <a:extLst>
              <a:ext uri="{FF2B5EF4-FFF2-40B4-BE49-F238E27FC236}">
                <a16:creationId xmlns:a16="http://schemas.microsoft.com/office/drawing/2014/main" id="{F284FBC2-8CEB-4683-9C3A-1335200DB056}"/>
              </a:ext>
            </a:extLst>
          </p:cNvPr>
          <p:cNvSpPr txBox="1"/>
          <p:nvPr/>
        </p:nvSpPr>
        <p:spPr>
          <a:xfrm>
            <a:off x="216000" y="1129193"/>
            <a:ext cx="6965851" cy="369332"/>
          </a:xfrm>
          <a:prstGeom prst="rect">
            <a:avLst/>
          </a:prstGeom>
          <a:noFill/>
        </p:spPr>
        <p:txBody>
          <a:bodyPr wrap="square" rtlCol="0">
            <a:spAutoFit/>
          </a:bodyPr>
          <a:lstStyle/>
          <a:p>
            <a:r>
              <a:rPr lang="en-US" altLang="zh-CN" dirty="0">
                <a:solidFill>
                  <a:schemeClr val="bg1">
                    <a:lumMod val="50000"/>
                  </a:schemeClr>
                </a:solidFill>
              </a:rPr>
              <a:t>4</a:t>
            </a:r>
            <a:r>
              <a:rPr lang="zh-CN" altLang="en-US" dirty="0">
                <a:solidFill>
                  <a:schemeClr val="bg1">
                    <a:lumMod val="50000"/>
                  </a:schemeClr>
                </a:solidFill>
              </a:rPr>
              <a:t>、</a:t>
            </a:r>
            <a:r>
              <a:rPr lang="en-US" altLang="zh-CN" dirty="0">
                <a:solidFill>
                  <a:schemeClr val="bg1">
                    <a:lumMod val="50000"/>
                  </a:schemeClr>
                </a:solidFill>
              </a:rPr>
              <a:t>Spatial </a:t>
            </a:r>
            <a:r>
              <a:rPr lang="en-US" altLang="zh-CN" dirty="0" err="1">
                <a:solidFill>
                  <a:schemeClr val="bg1">
                    <a:lumMod val="50000"/>
                  </a:schemeClr>
                </a:solidFill>
              </a:rPr>
              <a:t>Funsion</a:t>
            </a:r>
            <a:r>
              <a:rPr lang="en-US" altLang="zh-CN" dirty="0">
                <a:solidFill>
                  <a:schemeClr val="bg1">
                    <a:lumMod val="50000"/>
                  </a:schemeClr>
                </a:solidFill>
              </a:rPr>
              <a:t> Layers</a:t>
            </a:r>
            <a:r>
              <a:rPr lang="zh-CN" altLang="en-US" dirty="0">
                <a:solidFill>
                  <a:schemeClr val="bg1">
                    <a:lumMod val="50000"/>
                  </a:schemeClr>
                </a:solidFill>
              </a:rPr>
              <a:t>的细节结构：</a:t>
            </a:r>
            <a:endParaRPr lang="en-US" altLang="zh-CN" dirty="0">
              <a:solidFill>
                <a:schemeClr val="bg1">
                  <a:lumMod val="50000"/>
                </a:schemeClr>
              </a:solidFill>
            </a:endParaRPr>
          </a:p>
        </p:txBody>
      </p:sp>
      <p:pic>
        <p:nvPicPr>
          <p:cNvPr id="7" name="图片 6">
            <a:extLst>
              <a:ext uri="{FF2B5EF4-FFF2-40B4-BE49-F238E27FC236}">
                <a16:creationId xmlns:a16="http://schemas.microsoft.com/office/drawing/2014/main" id="{C9919D89-7F2B-4D7D-8202-765327B012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46522"/>
            <a:ext cx="5880000" cy="3083685"/>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28A9C6D-CADA-4066-8196-29144AC955D1}"/>
                  </a:ext>
                </a:extLst>
              </p:cNvPr>
              <p:cNvSpPr txBox="1"/>
              <p:nvPr/>
            </p:nvSpPr>
            <p:spPr>
              <a:xfrm>
                <a:off x="216000" y="1909124"/>
                <a:ext cx="5880000" cy="3365986"/>
              </a:xfrm>
              <a:prstGeom prst="rect">
                <a:avLst/>
              </a:prstGeom>
              <a:noFill/>
            </p:spPr>
            <p:txBody>
              <a:bodyPr wrap="square" rtlCol="0">
                <a:spAutoFit/>
              </a:bodyPr>
              <a:lstStyle/>
              <a:p>
                <a:r>
                  <a:rPr lang="en-US" altLang="zh-CN" dirty="0">
                    <a:solidFill>
                      <a:schemeClr val="bg1">
                        <a:lumMod val="50000"/>
                      </a:schemeClr>
                    </a:solidFill>
                  </a:rPr>
                  <a:t>5</a:t>
                </a:r>
                <a:r>
                  <a:rPr lang="zh-CN" altLang="en-US" dirty="0">
                    <a:solidFill>
                      <a:schemeClr val="bg1">
                        <a:lumMod val="50000"/>
                      </a:schemeClr>
                    </a:solidFill>
                  </a:rPr>
                  <a:t>、损失函数：</a:t>
                </a:r>
                <a:endParaRPr lang="en-US" altLang="zh-CN" dirty="0">
                  <a:solidFill>
                    <a:schemeClr val="bg1">
                      <a:lumMod val="50000"/>
                    </a:schemeClr>
                  </a:solidFill>
                </a:endParaRPr>
              </a:p>
              <a:p>
                <a:pPr/>
                <a14:m>
                  <m:oMathPara xmlns:m="http://schemas.openxmlformats.org/officeDocument/2006/math">
                    <m:oMathParaPr>
                      <m:jc m:val="centerGroup"/>
                    </m:oMathParaPr>
                    <m:oMath xmlns:m="http://schemas.openxmlformats.org/officeDocument/2006/math">
                      <m:func>
                        <m:funcPr>
                          <m:ctrlPr>
                            <a:rPr lang="zh-CN" altLang="zh-CN" sz="1400" i="1">
                              <a:latin typeface="Cambria Math" panose="02040503050406030204" pitchFamily="18" charset="0"/>
                            </a:rPr>
                          </m:ctrlPr>
                        </m:funcPr>
                        <m:fName>
                          <m:r>
                            <m:rPr>
                              <m:sty m:val="p"/>
                            </m:rPr>
                            <a:rPr lang="en-US" altLang="zh-CN" sz="1400">
                              <a:latin typeface="Cambria Math" panose="02040503050406030204" pitchFamily="18" charset="0"/>
                            </a:rPr>
                            <m:t>arg</m:t>
                          </m:r>
                        </m:fName>
                        <m:e>
                          <m:eqArr>
                            <m:eqArrPr>
                              <m:ctrlPr>
                                <a:rPr lang="zh-CN" altLang="zh-CN" sz="1400" i="1">
                                  <a:latin typeface="Cambria Math" panose="02040503050406030204" pitchFamily="18" charset="0"/>
                                </a:rPr>
                              </m:ctrlPr>
                            </m:eqArrPr>
                            <m:e>
                              <m:r>
                                <a:rPr lang="en-US" altLang="zh-CN" sz="1400" i="1">
                                  <a:latin typeface="Cambria Math" panose="02040503050406030204" pitchFamily="18" charset="0"/>
                                </a:rPr>
                                <m:t>𝑚𝑖𝑛</m:t>
                              </m:r>
                            </m:e>
                            <m:e>
                              <m:r>
                                <a:rPr lang="en-US" altLang="zh-CN" sz="1400" i="1">
                                  <a:latin typeface="Cambria Math" panose="02040503050406030204" pitchFamily="18" charset="0"/>
                                </a:rPr>
                                <m:t>𝜆</m:t>
                              </m:r>
                            </m:e>
                          </m:eqArr>
                        </m:e>
                      </m:func>
                      <m:r>
                        <a:rPr lang="en-US" altLang="zh-CN" sz="1400" i="1">
                          <a:latin typeface="Cambria Math" panose="02040503050406030204" pitchFamily="18" charset="0"/>
                        </a:rPr>
                        <m:t>=</m:t>
                      </m:r>
                      <m:nary>
                        <m:naryPr>
                          <m:chr m:val="∑"/>
                          <m:limLoc m:val="undOvr"/>
                          <m:supHide m:val="on"/>
                          <m:ctrlPr>
                            <a:rPr lang="zh-CN" altLang="zh-CN" sz="1400" i="1">
                              <a:latin typeface="Cambria Math" panose="02040503050406030204" pitchFamily="18" charset="0"/>
                            </a:rPr>
                          </m:ctrlPr>
                        </m:naryPr>
                        <m:sub>
                          <m:r>
                            <a:rPr lang="en-US" altLang="zh-CN" sz="1400" i="1">
                              <a:latin typeface="Cambria Math" panose="02040503050406030204" pitchFamily="18" charset="0"/>
                            </a:rPr>
                            <m:t>(</m:t>
                          </m:r>
                          <m:r>
                            <a:rPr lang="en-US" altLang="zh-CN" sz="1400" i="1">
                              <a:latin typeface="Cambria Math" panose="02040503050406030204" pitchFamily="18" charset="0"/>
                            </a:rPr>
                            <m:t>𝑋</m:t>
                          </m:r>
                          <m:r>
                            <a:rPr lang="en-US" altLang="zh-CN" sz="1400" i="1">
                              <a:latin typeface="Cambria Math" panose="02040503050406030204" pitchFamily="18" charset="0"/>
                            </a:rPr>
                            <m:t>,</m:t>
                          </m:r>
                          <m:r>
                            <a:rPr lang="en-US" altLang="zh-CN" sz="1400" i="1">
                              <a:latin typeface="Cambria Math" panose="02040503050406030204" pitchFamily="18" charset="0"/>
                            </a:rPr>
                            <m:t>𝑦</m:t>
                          </m:r>
                          <m:r>
                            <a:rPr lang="en-US" altLang="zh-CN" sz="1400" i="1">
                              <a:latin typeface="Cambria Math" panose="02040503050406030204" pitchFamily="18" charset="0"/>
                            </a:rPr>
                            <m:t>)</m:t>
                          </m:r>
                          <m:r>
                            <a:rPr lang="en-US" altLang="zh-CN" sz="1400" i="1">
                              <a:latin typeface="Cambria Math" panose="02040503050406030204" pitchFamily="18" charset="0"/>
                            </a:rPr>
                            <m:t>𝜖</m:t>
                          </m:r>
                          <m:r>
                            <a:rPr lang="en-US" altLang="zh-CN" sz="1400" i="1">
                              <a:latin typeface="Cambria Math" panose="02040503050406030204" pitchFamily="18" charset="0"/>
                            </a:rPr>
                            <m:t>𝑁</m:t>
                          </m:r>
                        </m:sub>
                        <m:sup/>
                        <m:e>
                          <m:sSup>
                            <m:sSupPr>
                              <m:ctrlPr>
                                <a:rPr lang="zh-CN" altLang="zh-CN" sz="1400" i="1">
                                  <a:latin typeface="Cambria Math" panose="02040503050406030204" pitchFamily="18" charset="0"/>
                                </a:rPr>
                              </m:ctrlPr>
                            </m:sSupPr>
                            <m:e>
                              <m:nary>
                                <m:naryPr>
                                  <m:chr m:val="∑"/>
                                  <m:limLoc m:val="undOvr"/>
                                  <m:supHide m:val="on"/>
                                  <m:ctrlPr>
                                    <a:rPr lang="zh-CN" altLang="zh-CN" sz="1400" i="1">
                                      <a:latin typeface="Cambria Math" panose="02040503050406030204" pitchFamily="18" charset="0"/>
                                    </a:rPr>
                                  </m:ctrlPr>
                                </m:naryPr>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m:t>
                                  </m:r>
                                  <m:r>
                                    <a:rPr lang="en-US" altLang="zh-CN" sz="1400" i="1">
                                      <a:latin typeface="Cambria Math" panose="02040503050406030204" pitchFamily="18" charset="0"/>
                                    </a:rPr>
                                    <m:t>𝑘</m:t>
                                  </m:r>
                                </m:sub>
                                <m:sup/>
                                <m:e>
                                  <m:d>
                                    <m:dPr>
                                      <m:begChr m:val="‖"/>
                                      <m:endChr m:val="‖"/>
                                      <m:ctrlPr>
                                        <a:rPr lang="zh-CN" altLang="zh-CN" sz="1400" i="1">
                                          <a:latin typeface="Cambria Math" panose="02040503050406030204" pitchFamily="18" charset="0"/>
                                        </a:rPr>
                                      </m:ctrlPr>
                                    </m:dPr>
                                    <m:e>
                                      <m:r>
                                        <a:rPr lang="en-US" altLang="zh-CN" sz="1400" i="1">
                                          <a:latin typeface="Cambria Math" panose="02040503050406030204" pitchFamily="18" charset="0"/>
                                        </a:rPr>
                                        <m:t>𝐺</m:t>
                                      </m:r>
                                      <m:sSub>
                                        <m:sSubPr>
                                          <m:ctrlPr>
                                            <a:rPr lang="zh-CN" altLang="zh-CN" sz="1400" i="1">
                                              <a:latin typeface="Cambria Math" panose="02040503050406030204" pitchFamily="18" charset="0"/>
                                            </a:rPr>
                                          </m:ctrlPr>
                                        </m:sSubPr>
                                        <m:e>
                                          <m:r>
                                            <a:rPr lang="en-US" altLang="zh-CN" sz="1400">
                                              <a:latin typeface="Cambria Math" panose="02040503050406030204" pitchFamily="18" charset="0"/>
                                            </a:rPr>
                                            <m:t>­</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m:t>
                                          </m:r>
                                          <m:r>
                                            <a:rPr lang="en-US" altLang="zh-CN" sz="1400" i="1">
                                              <a:latin typeface="Cambria Math" panose="02040503050406030204" pitchFamily="18" charset="0"/>
                                            </a:rPr>
                                            <m:t>𝑘</m:t>
                                          </m:r>
                                        </m:sub>
                                      </m:sSub>
                                      <m:d>
                                        <m:dPr>
                                          <m:ctrlPr>
                                            <a:rPr lang="zh-CN" altLang="zh-CN" sz="1400" i="1">
                                              <a:latin typeface="Cambria Math" panose="02040503050406030204" pitchFamily="18" charset="0"/>
                                            </a:rPr>
                                          </m:ctrlPr>
                                        </m:dPr>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𝑦</m:t>
                                              </m:r>
                                            </m:e>
                                            <m:sub>
                                              <m:r>
                                                <a:rPr lang="en-US" altLang="zh-CN" sz="1400" i="1">
                                                  <a:latin typeface="Cambria Math" panose="02040503050406030204" pitchFamily="18" charset="0"/>
                                                </a:rPr>
                                                <m:t>𝑘</m:t>
                                              </m:r>
                                            </m:sub>
                                          </m:sSub>
                                        </m:e>
                                      </m:d>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m:t>
                                          </m:r>
                                          <m:r>
                                            <a:rPr lang="en-US" altLang="zh-CN" sz="1400" i="1">
                                              <a:latin typeface="Cambria Math" panose="02040503050406030204" pitchFamily="18" charset="0"/>
                                            </a:rPr>
                                            <m:t>𝑘</m:t>
                                          </m:r>
                                        </m:sub>
                                      </m:sSub>
                                      <m:r>
                                        <a:rPr lang="en-US" altLang="zh-CN" sz="1400" i="1">
                                          <a:latin typeface="Cambria Math" panose="02040503050406030204" pitchFamily="18" charset="0"/>
                                        </a:rPr>
                                        <m:t>(</m:t>
                                      </m:r>
                                      <m:r>
                                        <a:rPr lang="en-US" altLang="zh-CN" sz="1400" i="1">
                                          <a:latin typeface="Cambria Math" panose="02040503050406030204" pitchFamily="18" charset="0"/>
                                        </a:rPr>
                                        <m:t>𝑋</m:t>
                                      </m:r>
                                      <m:r>
                                        <a:rPr lang="en-US" altLang="zh-CN" sz="1400" i="1">
                                          <a:latin typeface="Cambria Math" panose="02040503050406030204" pitchFamily="18" charset="0"/>
                                        </a:rPr>
                                        <m:t>,</m:t>
                                      </m:r>
                                      <m:r>
                                        <a:rPr lang="en-US" altLang="zh-CN" sz="1400" i="1">
                                          <a:latin typeface="Cambria Math" panose="02040503050406030204" pitchFamily="18" charset="0"/>
                                        </a:rPr>
                                        <m:t>𝜆</m:t>
                                      </m:r>
                                      <m:r>
                                        <a:rPr lang="en-US" altLang="zh-CN" sz="1400" i="1">
                                          <a:latin typeface="Cambria Math" panose="02040503050406030204" pitchFamily="18" charset="0"/>
                                        </a:rPr>
                                        <m:t>)</m:t>
                                      </m:r>
                                    </m:e>
                                  </m:d>
                                </m:e>
                              </m:nary>
                            </m:e>
                            <m:sup>
                              <m:r>
                                <a:rPr lang="en-US" altLang="zh-CN" sz="1400" i="1">
                                  <a:latin typeface="Cambria Math" panose="02040503050406030204" pitchFamily="18" charset="0"/>
                                </a:rPr>
                                <m:t>2</m:t>
                              </m:r>
                            </m:sup>
                          </m:sSup>
                        </m:e>
                      </m:nary>
                    </m:oMath>
                  </m:oMathPara>
                </a14:m>
                <a:endParaRPr lang="en-US" altLang="zh-CN" dirty="0">
                  <a:solidFill>
                    <a:schemeClr val="bg1">
                      <a:lumMod val="50000"/>
                    </a:schemeClr>
                  </a:solidFill>
                </a:endParaRPr>
              </a:p>
              <a:p>
                <a:r>
                  <a:rPr lang="zh-CN" altLang="en-US" dirty="0">
                    <a:solidFill>
                      <a:schemeClr val="bg1">
                        <a:lumMod val="50000"/>
                      </a:schemeClr>
                    </a:solidFill>
                  </a:rPr>
                  <a:t>上式中假设数据</a:t>
                </a:r>
                <a:r>
                  <a:rPr lang="en-US" altLang="zh-CN" dirty="0">
                    <a:solidFill>
                      <a:schemeClr val="bg1">
                        <a:lumMod val="50000"/>
                      </a:schemeClr>
                    </a:solidFill>
                  </a:rPr>
                  <a:t>N={</a:t>
                </a:r>
                <a:r>
                  <a:rPr lang="en-US" altLang="zh-CN" dirty="0" err="1">
                    <a:solidFill>
                      <a:schemeClr val="bg1">
                        <a:lumMod val="50000"/>
                      </a:schemeClr>
                    </a:solidFill>
                  </a:rPr>
                  <a:t>X,y</a:t>
                </a:r>
                <a:r>
                  <a:rPr lang="en-US" altLang="zh-CN" dirty="0">
                    <a:solidFill>
                      <a:schemeClr val="bg1">
                        <a:lumMod val="50000"/>
                      </a:schemeClr>
                    </a:solidFill>
                  </a:rPr>
                  <a:t>}</a:t>
                </a:r>
                <a:r>
                  <a:rPr lang="zh-CN" altLang="en-US" dirty="0">
                    <a:solidFill>
                      <a:schemeClr val="bg1">
                        <a:lumMod val="50000"/>
                      </a:schemeClr>
                    </a:solidFill>
                  </a:rPr>
                  <a:t>其中</a:t>
                </a:r>
                <a:r>
                  <a:rPr lang="en-US" altLang="zh-CN" dirty="0">
                    <a:solidFill>
                      <a:schemeClr val="bg1">
                        <a:lumMod val="50000"/>
                      </a:schemeClr>
                    </a:solidFill>
                  </a:rPr>
                  <a:t>X</a:t>
                </a:r>
                <a:r>
                  <a:rPr lang="zh-CN" altLang="en-US" dirty="0">
                    <a:solidFill>
                      <a:schemeClr val="bg1">
                        <a:lumMod val="50000"/>
                      </a:schemeClr>
                    </a:solidFill>
                  </a:rPr>
                  <a:t>为图像数据，</a:t>
                </a:r>
                <a:r>
                  <a:rPr lang="en-US" altLang="zh-CN" dirty="0">
                    <a:solidFill>
                      <a:schemeClr val="bg1">
                        <a:lumMod val="50000"/>
                      </a:schemeClr>
                    </a:solidFill>
                  </a:rPr>
                  <a:t>y</a:t>
                </a:r>
                <a:r>
                  <a:rPr lang="zh-CN" altLang="en-US" dirty="0">
                    <a:solidFill>
                      <a:schemeClr val="bg1">
                        <a:lumMod val="50000"/>
                      </a:schemeClr>
                    </a:solidFill>
                  </a:rPr>
                  <a:t>为标签数据。</a:t>
                </a:r>
                <a:r>
                  <a:rPr lang="en-US" altLang="zh-CN" dirty="0">
                    <a:solidFill>
                      <a:schemeClr val="bg1">
                        <a:lumMod val="50000"/>
                      </a:schemeClr>
                    </a:solidFill>
                  </a:rPr>
                  <a:t>λ</a:t>
                </a:r>
                <a:r>
                  <a:rPr lang="zh-CN" altLang="en-US" dirty="0">
                    <a:solidFill>
                      <a:schemeClr val="bg1">
                        <a:lumMod val="50000"/>
                      </a:schemeClr>
                    </a:solidFill>
                  </a:rPr>
                  <a:t>为权重。</a:t>
                </a:r>
              </a:p>
              <a:p>
                <a:r>
                  <a:rPr lang="zh-CN" altLang="en-US" dirty="0">
                    <a:solidFill>
                      <a:schemeClr val="bg1">
                        <a:lumMod val="50000"/>
                      </a:schemeClr>
                    </a:solidFill>
                  </a:rPr>
                  <a:t>上式中的：</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Sub>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r>
                          <a:rPr lang="en-US" altLang="zh-CN" i="1">
                            <a:latin typeface="Cambria Math" panose="02040503050406030204" pitchFamily="18" charset="0"/>
                          </a:rPr>
                          <m:t>𝜋</m:t>
                        </m:r>
                        <m:sSup>
                          <m:sSupPr>
                            <m:ctrlPr>
                              <a:rPr lang="zh-CN"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den>
                    </m:f>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𝑦</m:t>
                                    </m:r>
                                  </m:e>
                                  <m:sub>
                                    <m:r>
                                      <a:rPr lang="en-US" altLang="zh-CN" i="1">
                                        <a:latin typeface="Cambria Math" panose="02040503050406030204" pitchFamily="18" charset="0"/>
                                      </a:rPr>
                                      <m:t>𝑘</m:t>
                                    </m:r>
                                  </m:sub>
                                  <m:sup>
                                    <m:r>
                                      <a:rPr lang="en-US" altLang="zh-CN" i="1">
                                        <a:latin typeface="Cambria Math" panose="02040503050406030204" pitchFamily="18" charset="0"/>
                                      </a:rPr>
                                      <m:t>1</m:t>
                                    </m:r>
                                  </m:sup>
                                </m:sSubSup>
                                <m:r>
                                  <a:rPr lang="en-US" altLang="zh-CN" i="1">
                                    <a:latin typeface="Cambria Math" panose="02040503050406030204" pitchFamily="18" charset="0"/>
                                  </a:rPr>
                                  <m:t>−</m:t>
                                </m:r>
                                <m:r>
                                  <a:rPr lang="en-US" altLang="zh-CN" i="1">
                                    <a:latin typeface="Cambria Math" panose="02040503050406030204" pitchFamily="18" charset="0"/>
                                  </a:rPr>
                                  <m:t>𝑖</m:t>
                                </m:r>
                              </m:e>
                            </m:d>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𝑦</m:t>
                                    </m:r>
                                  </m:e>
                                  <m:sub>
                                    <m:r>
                                      <a:rPr lang="en-US" altLang="zh-CN" i="1">
                                        <a:latin typeface="Cambria Math" panose="02040503050406030204" pitchFamily="18" charset="0"/>
                                      </a:rPr>
                                      <m:t>𝑘</m:t>
                                    </m:r>
                                  </m:sub>
                                  <m:sup>
                                    <m:r>
                                      <a:rPr lang="en-US" altLang="zh-CN" i="1">
                                        <a:latin typeface="Cambria Math" panose="02040503050406030204" pitchFamily="18" charset="0"/>
                                      </a:rPr>
                                      <m:t>2</m:t>
                                    </m:r>
                                  </m:sup>
                                </m:sSubSup>
                                <m:r>
                                  <a:rPr lang="en-US" altLang="zh-CN" i="1">
                                    <a:latin typeface="Cambria Math" panose="02040503050406030204" pitchFamily="18" charset="0"/>
                                  </a:rPr>
                                  <m:t>−</m:t>
                                </m:r>
                                <m:r>
                                  <a:rPr lang="en-US" altLang="zh-CN" i="1">
                                    <a:latin typeface="Cambria Math" panose="02040503050406030204" pitchFamily="18" charset="0"/>
                                  </a:rPr>
                                  <m:t>𝑗</m:t>
                                </m:r>
                              </m:e>
                            </m:d>
                          </m:e>
                          <m:sup>
                            <m:r>
                              <a:rPr lang="en-US" altLang="zh-CN" i="1">
                                <a:latin typeface="Cambria Math" panose="02040503050406030204" pitchFamily="18" charset="0"/>
                              </a:rPr>
                              <m:t>2</m:t>
                            </m:r>
                          </m:sup>
                        </m:sSup>
                        <m:r>
                          <a:rPr lang="en-US" altLang="zh-CN" i="1">
                            <a:latin typeface="Cambria Math" panose="02040503050406030204" pitchFamily="18" charset="0"/>
                          </a:rPr>
                          <m:t>]/2</m:t>
                        </m:r>
                        <m:sSup>
                          <m:sSupPr>
                            <m:ctrlPr>
                              <a:rPr lang="zh-CN"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sup>
                    </m:sSup>
                  </m:oMath>
                </a14:m>
                <a:endParaRPr lang="en-US" altLang="zh-CN" dirty="0">
                  <a:solidFill>
                    <a:schemeClr val="bg1">
                      <a:lumMod val="50000"/>
                    </a:schemeClr>
                  </a:solidFill>
                </a:endParaRPr>
              </a:p>
              <a:p>
                <a:endParaRPr lang="en-US" altLang="zh-CN" dirty="0">
                  <a:solidFill>
                    <a:schemeClr val="bg1">
                      <a:lumMod val="50000"/>
                    </a:schemeClr>
                  </a:solidFill>
                </a:endParaRPr>
              </a:p>
              <a:p>
                <a:r>
                  <a:rPr lang="zh-CN" altLang="en-US" dirty="0">
                    <a:solidFill>
                      <a:schemeClr val="bg1">
                        <a:lumMod val="50000"/>
                      </a:schemeClr>
                    </a:solidFill>
                  </a:rPr>
                  <a:t>该损失函数计算的是</a:t>
                </a:r>
                <a:r>
                  <a:rPr lang="en-US" altLang="zh-CN" dirty="0">
                    <a:solidFill>
                      <a:schemeClr val="bg1">
                        <a:lumMod val="50000"/>
                      </a:schemeClr>
                    </a:solidFill>
                  </a:rPr>
                  <a:t>CNN</a:t>
                </a:r>
                <a:r>
                  <a:rPr lang="zh-CN" altLang="en-US" dirty="0">
                    <a:solidFill>
                      <a:schemeClr val="bg1">
                        <a:lumMod val="50000"/>
                      </a:schemeClr>
                    </a:solidFill>
                  </a:rPr>
                  <a:t>神经网络中输出的热力图与标签中的目标的坐标的高斯分布的距离和。</a:t>
                </a:r>
              </a:p>
              <a:p>
                <a:endParaRPr lang="en-US" altLang="zh-CN" dirty="0">
                  <a:solidFill>
                    <a:schemeClr val="bg1">
                      <a:lumMod val="50000"/>
                    </a:schemeClr>
                  </a:solidFill>
                </a:endParaRPr>
              </a:p>
              <a:p>
                <a:endParaRPr lang="en-US" altLang="zh-CN" dirty="0">
                  <a:solidFill>
                    <a:schemeClr val="bg1">
                      <a:lumMod val="50000"/>
                    </a:schemeClr>
                  </a:solidFill>
                </a:endParaRPr>
              </a:p>
            </p:txBody>
          </p:sp>
        </mc:Choice>
        <mc:Fallback xmlns="">
          <p:sp>
            <p:nvSpPr>
              <p:cNvPr id="13" name="文本框 12">
                <a:extLst>
                  <a:ext uri="{FF2B5EF4-FFF2-40B4-BE49-F238E27FC236}">
                    <a16:creationId xmlns:a16="http://schemas.microsoft.com/office/drawing/2014/main" id="{A28A9C6D-CADA-4066-8196-29144AC955D1}"/>
                  </a:ext>
                </a:extLst>
              </p:cNvPr>
              <p:cNvSpPr txBox="1">
                <a:spLocks noRot="1" noChangeAspect="1" noMove="1" noResize="1" noEditPoints="1" noAdjustHandles="1" noChangeArrowheads="1" noChangeShapeType="1" noTextEdit="1"/>
              </p:cNvSpPr>
              <p:nvPr/>
            </p:nvSpPr>
            <p:spPr>
              <a:xfrm>
                <a:off x="216000" y="1909124"/>
                <a:ext cx="5880000" cy="3365986"/>
              </a:xfrm>
              <a:prstGeom prst="rect">
                <a:avLst/>
              </a:prstGeom>
              <a:blipFill>
                <a:blip r:embed="rId3"/>
                <a:stretch>
                  <a:fillRect l="-829" t="-906" r="-3420"/>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65DF4119-4C19-4177-8111-C35C4AB4D0DF}"/>
              </a:ext>
            </a:extLst>
          </p:cNvPr>
          <p:cNvSpPr/>
          <p:nvPr/>
        </p:nvSpPr>
        <p:spPr>
          <a:xfrm>
            <a:off x="7805497" y="4763170"/>
            <a:ext cx="3169778" cy="307777"/>
          </a:xfrm>
          <a:prstGeom prst="rect">
            <a:avLst/>
          </a:prstGeom>
        </p:spPr>
        <p:txBody>
          <a:bodyPr wrap="none">
            <a:spAutoFit/>
          </a:bodyPr>
          <a:lstStyle/>
          <a:p>
            <a:pPr indent="127000" algn="ctr" latinLnBrk="1" hangingPunct="0">
              <a:spcAft>
                <a:spcPts val="0"/>
              </a:spcAft>
              <a:tabLst>
                <a:tab pos="226695" algn="l"/>
              </a:tabLst>
            </a:pPr>
            <a:r>
              <a:rPr lang="en-US" altLang="zh-CN" sz="1400" dirty="0">
                <a:solidFill>
                  <a:schemeClr val="bg1">
                    <a:lumMod val="50000"/>
                  </a:schemeClr>
                </a:solidFill>
              </a:rPr>
              <a:t>Spatial </a:t>
            </a:r>
            <a:r>
              <a:rPr lang="en-US" altLang="zh-CN" sz="1400" dirty="0" err="1">
                <a:solidFill>
                  <a:schemeClr val="bg1">
                    <a:lumMod val="50000"/>
                  </a:schemeClr>
                </a:solidFill>
              </a:rPr>
              <a:t>Funsion</a:t>
            </a:r>
            <a:r>
              <a:rPr lang="en-US" altLang="zh-CN" sz="1400" dirty="0">
                <a:solidFill>
                  <a:schemeClr val="bg1">
                    <a:lumMod val="50000"/>
                  </a:schemeClr>
                </a:solidFill>
              </a:rPr>
              <a:t> Layers</a:t>
            </a:r>
            <a:r>
              <a:rPr lang="zh-CN" altLang="en-US" sz="1400" dirty="0">
                <a:solidFill>
                  <a:schemeClr val="bg1">
                    <a:lumMod val="50000"/>
                  </a:schemeClr>
                </a:solidFill>
              </a:rPr>
              <a:t>的细节结构图</a:t>
            </a:r>
            <a:endParaRPr lang="zh-CN" altLang="zh-CN" sz="1400" kern="100" dirty="0">
              <a:solidFill>
                <a:schemeClr val="bg1">
                  <a:lumMod val="50000"/>
                </a:schemeClr>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72499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a:t>Flowing </a:t>
            </a:r>
            <a:r>
              <a:rPr lang="en-US" altLang="zh-CN" dirty="0" err="1"/>
              <a:t>ConvNets</a:t>
            </a:r>
            <a:r>
              <a:rPr lang="zh-CN" altLang="en-US" dirty="0"/>
              <a:t>方法</a:t>
            </a:r>
            <a:endParaRPr lang="en-US" altLang="zh-CN" dirty="0"/>
          </a:p>
        </p:txBody>
      </p:sp>
      <p:sp>
        <p:nvSpPr>
          <p:cNvPr id="3" name="文本占位符 2"/>
          <p:cNvSpPr>
            <a:spLocks noGrp="1"/>
          </p:cNvSpPr>
          <p:nvPr>
            <p:ph type="body" sz="quarter" idx="11"/>
          </p:nvPr>
        </p:nvSpPr>
        <p:spPr/>
        <p:txBody>
          <a:bodyPr/>
          <a:lstStyle/>
          <a:p>
            <a:r>
              <a:rPr lang="en-US" altLang="zh-CN" dirty="0"/>
              <a:t>Flowing </a:t>
            </a:r>
            <a:r>
              <a:rPr lang="en-US" altLang="zh-CN" dirty="0" err="1"/>
              <a:t>ConvNets</a:t>
            </a:r>
            <a:r>
              <a:rPr lang="en-US" altLang="zh-CN" dirty="0"/>
              <a:t> for Human Pose Estimation in Videos</a:t>
            </a:r>
            <a:endParaRPr lang="zh-CN" altLang="en-US" dirty="0"/>
          </a:p>
        </p:txBody>
      </p:sp>
      <p:sp>
        <p:nvSpPr>
          <p:cNvPr id="9" name="文本框 8">
            <a:extLst>
              <a:ext uri="{FF2B5EF4-FFF2-40B4-BE49-F238E27FC236}">
                <a16:creationId xmlns:a16="http://schemas.microsoft.com/office/drawing/2014/main" id="{F284FBC2-8CEB-4683-9C3A-1335200DB056}"/>
              </a:ext>
            </a:extLst>
          </p:cNvPr>
          <p:cNvSpPr txBox="1"/>
          <p:nvPr/>
        </p:nvSpPr>
        <p:spPr>
          <a:xfrm>
            <a:off x="216000" y="1231754"/>
            <a:ext cx="6965851" cy="369332"/>
          </a:xfrm>
          <a:prstGeom prst="rect">
            <a:avLst/>
          </a:prstGeom>
          <a:noFill/>
        </p:spPr>
        <p:txBody>
          <a:bodyPr wrap="square" rtlCol="0">
            <a:spAutoFit/>
          </a:bodyPr>
          <a:lstStyle/>
          <a:p>
            <a:r>
              <a:rPr lang="en-US" altLang="zh-CN" dirty="0">
                <a:solidFill>
                  <a:schemeClr val="bg1">
                    <a:lumMod val="50000"/>
                  </a:schemeClr>
                </a:solidFill>
              </a:rPr>
              <a:t>6</a:t>
            </a:r>
            <a:r>
              <a:rPr lang="zh-CN" altLang="en-US" dirty="0">
                <a:solidFill>
                  <a:schemeClr val="bg1">
                    <a:lumMod val="50000"/>
                  </a:schemeClr>
                </a:solidFill>
              </a:rPr>
              <a:t>、性能评价：</a:t>
            </a:r>
            <a:endParaRPr lang="en-US" altLang="zh-CN" dirty="0">
              <a:solidFill>
                <a:schemeClr val="bg1">
                  <a:lumMod val="50000"/>
                </a:schemeClr>
              </a:solidFill>
            </a:endParaRPr>
          </a:p>
        </p:txBody>
      </p:sp>
      <p:pic>
        <p:nvPicPr>
          <p:cNvPr id="5" name="图片 4">
            <a:extLst>
              <a:ext uri="{FF2B5EF4-FFF2-40B4-BE49-F238E27FC236}">
                <a16:creationId xmlns:a16="http://schemas.microsoft.com/office/drawing/2014/main" id="{43C8CFDF-8391-4ADC-93E7-C5A587840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1086"/>
            <a:ext cx="12192000" cy="4285673"/>
          </a:xfrm>
          <a:prstGeom prst="rect">
            <a:avLst/>
          </a:prstGeom>
        </p:spPr>
      </p:pic>
      <p:sp>
        <p:nvSpPr>
          <p:cNvPr id="10" name="矩形 9">
            <a:extLst>
              <a:ext uri="{FF2B5EF4-FFF2-40B4-BE49-F238E27FC236}">
                <a16:creationId xmlns:a16="http://schemas.microsoft.com/office/drawing/2014/main" id="{5D1949DC-7A3E-491D-BF67-131ECB182EF4}"/>
              </a:ext>
            </a:extLst>
          </p:cNvPr>
          <p:cNvSpPr/>
          <p:nvPr/>
        </p:nvSpPr>
        <p:spPr>
          <a:xfrm>
            <a:off x="4236724" y="6102202"/>
            <a:ext cx="4261103" cy="307777"/>
          </a:xfrm>
          <a:prstGeom prst="rect">
            <a:avLst/>
          </a:prstGeom>
        </p:spPr>
        <p:txBody>
          <a:bodyPr wrap="none">
            <a:spAutoFit/>
          </a:bodyPr>
          <a:lstStyle/>
          <a:p>
            <a:pPr indent="127000" algn="ctr" latinLnBrk="1" hangingPunct="0">
              <a:spcAft>
                <a:spcPts val="0"/>
              </a:spcAft>
              <a:tabLst>
                <a:tab pos="226695" algn="l"/>
              </a:tabLst>
            </a:pPr>
            <a:r>
              <a:rPr lang="en-US" altLang="zh-CN" sz="1400" kern="100" dirty="0">
                <a:solidFill>
                  <a:schemeClr val="bg1">
                    <a:lumMod val="50000"/>
                  </a:schemeClr>
                </a:solidFill>
                <a:latin typeface="Times New Roman" panose="02020603050405020304" pitchFamily="18" charset="0"/>
                <a:ea typeface="宋体" panose="02010600030101010101" pitchFamily="2" charset="-122"/>
              </a:rPr>
              <a:t>Flowing </a:t>
            </a:r>
            <a:r>
              <a:rPr lang="en-US" altLang="zh-CN" sz="1400" kern="100" dirty="0" err="1">
                <a:solidFill>
                  <a:schemeClr val="bg1">
                    <a:lumMod val="50000"/>
                  </a:schemeClr>
                </a:solidFill>
                <a:latin typeface="Times New Roman" panose="02020603050405020304" pitchFamily="18" charset="0"/>
                <a:ea typeface="宋体" panose="02010600030101010101" pitchFamily="2" charset="-122"/>
              </a:rPr>
              <a:t>ConvNets</a:t>
            </a:r>
            <a:r>
              <a:rPr lang="zh-CN" altLang="en-US" sz="1400" kern="100" dirty="0">
                <a:solidFill>
                  <a:schemeClr val="bg1">
                    <a:lumMod val="50000"/>
                  </a:schemeClr>
                </a:solidFill>
                <a:latin typeface="Times New Roman" panose="02020603050405020304" pitchFamily="18" charset="0"/>
                <a:ea typeface="宋体" panose="02010600030101010101" pitchFamily="2" charset="-122"/>
              </a:rPr>
              <a:t> 在</a:t>
            </a:r>
            <a:r>
              <a:rPr lang="en-US" altLang="zh-CN" sz="1400" kern="100" dirty="0">
                <a:solidFill>
                  <a:schemeClr val="bg1">
                    <a:lumMod val="50000"/>
                  </a:schemeClr>
                </a:solidFill>
                <a:latin typeface="Times New Roman" panose="02020603050405020304" pitchFamily="18" charset="0"/>
                <a:ea typeface="宋体" panose="02010600030101010101" pitchFamily="2" charset="-122"/>
              </a:rPr>
              <a:t>BBC Pose</a:t>
            </a:r>
            <a:r>
              <a:rPr lang="zh-CN" altLang="en-US" sz="1400" kern="100" dirty="0">
                <a:solidFill>
                  <a:schemeClr val="bg1">
                    <a:lumMod val="50000"/>
                  </a:schemeClr>
                </a:solidFill>
                <a:latin typeface="Times New Roman" panose="02020603050405020304" pitchFamily="18" charset="0"/>
                <a:ea typeface="宋体" panose="02010600030101010101" pitchFamily="2" charset="-122"/>
              </a:rPr>
              <a:t>测试集上的测试结果</a:t>
            </a:r>
            <a:endParaRPr lang="zh-CN" altLang="zh-CN" sz="1400" kern="100" dirty="0">
              <a:solidFill>
                <a:schemeClr val="bg1">
                  <a:lumMod val="50000"/>
                </a:schemeClr>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770694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a:t>CPM</a:t>
            </a:r>
            <a:r>
              <a:rPr lang="zh-CN" altLang="en-US" dirty="0"/>
              <a:t>方法</a:t>
            </a:r>
            <a:endParaRPr lang="en-US" altLang="zh-CN" dirty="0"/>
          </a:p>
        </p:txBody>
      </p:sp>
      <p:sp>
        <p:nvSpPr>
          <p:cNvPr id="3" name="文本占位符 2"/>
          <p:cNvSpPr>
            <a:spLocks noGrp="1"/>
          </p:cNvSpPr>
          <p:nvPr>
            <p:ph type="body" sz="quarter" idx="11"/>
          </p:nvPr>
        </p:nvSpPr>
        <p:spPr/>
        <p:txBody>
          <a:bodyPr/>
          <a:lstStyle/>
          <a:p>
            <a:r>
              <a:rPr lang="en-US" altLang="zh-CN" dirty="0"/>
              <a:t>Convolutional Pose Machines</a:t>
            </a:r>
            <a:endParaRPr lang="zh-CN" altLang="en-US" dirty="0"/>
          </a:p>
        </p:txBody>
      </p:sp>
      <p:sp>
        <p:nvSpPr>
          <p:cNvPr id="8" name="文本框 7">
            <a:extLst>
              <a:ext uri="{FF2B5EF4-FFF2-40B4-BE49-F238E27FC236}">
                <a16:creationId xmlns:a16="http://schemas.microsoft.com/office/drawing/2014/main" id="{54187185-12FF-4E80-9AE5-C17E82DD48FC}"/>
              </a:ext>
            </a:extLst>
          </p:cNvPr>
          <p:cNvSpPr txBox="1"/>
          <p:nvPr/>
        </p:nvSpPr>
        <p:spPr>
          <a:xfrm>
            <a:off x="215999" y="1204521"/>
            <a:ext cx="6557333" cy="400110"/>
          </a:xfrm>
          <a:prstGeom prst="rect">
            <a:avLst/>
          </a:prstGeom>
          <a:noFill/>
        </p:spPr>
        <p:txBody>
          <a:bodyPr wrap="square" rtlCol="0">
            <a:spAutoFit/>
          </a:bodyPr>
          <a:lstStyle/>
          <a:p>
            <a:r>
              <a:rPr lang="zh-CN" altLang="en-US" sz="2000" dirty="0">
                <a:solidFill>
                  <a:schemeClr val="bg1">
                    <a:lumMod val="50000"/>
                  </a:schemeClr>
                </a:solidFill>
              </a:rPr>
              <a:t>三、</a:t>
            </a:r>
            <a:r>
              <a:rPr lang="en-US" altLang="zh-CN" sz="2000" dirty="0">
                <a:solidFill>
                  <a:schemeClr val="bg1">
                    <a:lumMod val="50000"/>
                  </a:schemeClr>
                </a:solidFill>
              </a:rPr>
              <a:t>CPM</a:t>
            </a:r>
            <a:r>
              <a:rPr lang="zh-CN" altLang="en-US" sz="2000" dirty="0">
                <a:solidFill>
                  <a:schemeClr val="bg1">
                    <a:lumMod val="50000"/>
                  </a:schemeClr>
                </a:solidFill>
              </a:rPr>
              <a:t>方法</a:t>
            </a:r>
          </a:p>
        </p:txBody>
      </p:sp>
      <p:sp>
        <p:nvSpPr>
          <p:cNvPr id="9" name="文本框 8">
            <a:extLst>
              <a:ext uri="{FF2B5EF4-FFF2-40B4-BE49-F238E27FC236}">
                <a16:creationId xmlns:a16="http://schemas.microsoft.com/office/drawing/2014/main" id="{F284FBC2-8CEB-4683-9C3A-1335200DB056}"/>
              </a:ext>
            </a:extLst>
          </p:cNvPr>
          <p:cNvSpPr txBox="1"/>
          <p:nvPr/>
        </p:nvSpPr>
        <p:spPr>
          <a:xfrm>
            <a:off x="215999" y="1573853"/>
            <a:ext cx="6965851" cy="3970318"/>
          </a:xfrm>
          <a:prstGeom prst="rect">
            <a:avLst/>
          </a:prstGeom>
          <a:noFill/>
        </p:spPr>
        <p:txBody>
          <a:bodyPr wrap="square" rtlCol="0">
            <a:spAutoFit/>
          </a:bodyPr>
          <a:lstStyle/>
          <a:p>
            <a:r>
              <a:rPr lang="en-US" altLang="zh-CN" dirty="0">
                <a:solidFill>
                  <a:schemeClr val="bg1">
                    <a:lumMod val="50000"/>
                  </a:schemeClr>
                </a:solidFill>
              </a:rPr>
              <a:t>1</a:t>
            </a:r>
            <a:r>
              <a:rPr lang="zh-CN" altLang="en-US" dirty="0">
                <a:solidFill>
                  <a:schemeClr val="bg1">
                    <a:lumMod val="50000"/>
                  </a:schemeClr>
                </a:solidFill>
              </a:rPr>
              <a:t>、方法概述：</a:t>
            </a:r>
            <a:r>
              <a:rPr lang="en-US" altLang="zh-CN" dirty="0">
                <a:solidFill>
                  <a:schemeClr val="bg1">
                    <a:lumMod val="50000"/>
                  </a:schemeClr>
                </a:solidFill>
              </a:rPr>
              <a:t>Convolutional Pose Machines</a:t>
            </a:r>
            <a:r>
              <a:rPr lang="zh-CN" altLang="en-US" dirty="0">
                <a:solidFill>
                  <a:schemeClr val="bg1">
                    <a:lumMod val="50000"/>
                  </a:schemeClr>
                </a:solidFill>
              </a:rPr>
              <a:t>，简称</a:t>
            </a:r>
            <a:r>
              <a:rPr lang="en-US" altLang="zh-CN" dirty="0">
                <a:solidFill>
                  <a:schemeClr val="bg1">
                    <a:lumMod val="50000"/>
                  </a:schemeClr>
                </a:solidFill>
              </a:rPr>
              <a:t>CPM</a:t>
            </a:r>
            <a:r>
              <a:rPr lang="zh-CN" altLang="en-US" dirty="0">
                <a:solidFill>
                  <a:schemeClr val="bg1">
                    <a:lumMod val="50000"/>
                  </a:schemeClr>
                </a:solidFill>
              </a:rPr>
              <a:t>方法，是卡耐基梅隆大学机器人研究所的</a:t>
            </a:r>
            <a:r>
              <a:rPr lang="en-US" altLang="zh-CN" dirty="0">
                <a:solidFill>
                  <a:schemeClr val="bg1">
                    <a:lumMod val="50000"/>
                  </a:schemeClr>
                </a:solidFill>
              </a:rPr>
              <a:t>Shih-</a:t>
            </a:r>
            <a:r>
              <a:rPr lang="en-US" altLang="zh-CN" dirty="0" err="1">
                <a:solidFill>
                  <a:schemeClr val="bg1">
                    <a:lumMod val="50000"/>
                  </a:schemeClr>
                </a:solidFill>
              </a:rPr>
              <a:t>En</a:t>
            </a:r>
            <a:r>
              <a:rPr lang="en-US" altLang="zh-CN" dirty="0">
                <a:solidFill>
                  <a:schemeClr val="bg1">
                    <a:lumMod val="50000"/>
                  </a:schemeClr>
                </a:solidFill>
              </a:rPr>
              <a:t> Wei</a:t>
            </a:r>
            <a:r>
              <a:rPr lang="zh-CN" altLang="en-US" dirty="0">
                <a:solidFill>
                  <a:schemeClr val="bg1">
                    <a:lumMod val="50000"/>
                  </a:schemeClr>
                </a:solidFill>
              </a:rPr>
              <a:t>等人在</a:t>
            </a:r>
            <a:r>
              <a:rPr lang="en-US" altLang="zh-CN" dirty="0">
                <a:solidFill>
                  <a:schemeClr val="bg1">
                    <a:lumMod val="50000"/>
                  </a:schemeClr>
                </a:solidFill>
              </a:rPr>
              <a:t>2016</a:t>
            </a:r>
            <a:r>
              <a:rPr lang="zh-CN" altLang="en-US" dirty="0">
                <a:solidFill>
                  <a:schemeClr val="bg1">
                    <a:lumMod val="50000"/>
                  </a:schemeClr>
                </a:solidFill>
              </a:rPr>
              <a:t>年</a:t>
            </a:r>
            <a:r>
              <a:rPr lang="en-US" altLang="zh-CN" dirty="0">
                <a:solidFill>
                  <a:schemeClr val="bg1">
                    <a:lumMod val="50000"/>
                  </a:schemeClr>
                </a:solidFill>
              </a:rPr>
              <a:t>CVPR</a:t>
            </a:r>
            <a:r>
              <a:rPr lang="zh-CN" altLang="en-US" dirty="0">
                <a:solidFill>
                  <a:schemeClr val="bg1">
                    <a:lumMod val="50000"/>
                  </a:schemeClr>
                </a:solidFill>
              </a:rPr>
              <a:t>会议中提出的。该方法使用顺序化的卷积架构来表达空间信息和纹理信息。</a:t>
            </a:r>
            <a:r>
              <a:rPr lang="en-US" altLang="zh-CN" dirty="0">
                <a:solidFill>
                  <a:schemeClr val="bg1">
                    <a:lumMod val="50000"/>
                  </a:schemeClr>
                </a:solidFill>
              </a:rPr>
              <a:t>CPM</a:t>
            </a:r>
            <a:r>
              <a:rPr lang="zh-CN" altLang="en-US" dirty="0">
                <a:solidFill>
                  <a:schemeClr val="bg1">
                    <a:lumMod val="50000"/>
                  </a:schemeClr>
                </a:solidFill>
              </a:rPr>
              <a:t>方法具有很强的鲁棒性，之后的很多人体姿势识别方法，包括</a:t>
            </a:r>
            <a:r>
              <a:rPr lang="en-US" altLang="zh-CN" dirty="0">
                <a:solidFill>
                  <a:schemeClr val="bg1">
                    <a:lumMod val="50000"/>
                  </a:schemeClr>
                </a:solidFill>
              </a:rPr>
              <a:t>CMU</a:t>
            </a:r>
            <a:r>
              <a:rPr lang="zh-CN" altLang="en-US" dirty="0">
                <a:solidFill>
                  <a:schemeClr val="bg1">
                    <a:lumMod val="50000"/>
                  </a:schemeClr>
                </a:solidFill>
              </a:rPr>
              <a:t>的开源项目</a:t>
            </a:r>
            <a:r>
              <a:rPr lang="en-US" altLang="zh-CN" dirty="0" err="1">
                <a:solidFill>
                  <a:schemeClr val="bg1">
                    <a:lumMod val="50000"/>
                  </a:schemeClr>
                </a:solidFill>
              </a:rPr>
              <a:t>OpenPose</a:t>
            </a:r>
            <a:r>
              <a:rPr lang="zh-CN" altLang="en-US" dirty="0">
                <a:solidFill>
                  <a:schemeClr val="bg1">
                    <a:lumMod val="50000"/>
                  </a:schemeClr>
                </a:solidFill>
              </a:rPr>
              <a:t>都是基于</a:t>
            </a:r>
            <a:r>
              <a:rPr lang="en-US" altLang="zh-CN" dirty="0">
                <a:solidFill>
                  <a:schemeClr val="bg1">
                    <a:lumMod val="50000"/>
                  </a:schemeClr>
                </a:solidFill>
              </a:rPr>
              <a:t>CPM</a:t>
            </a:r>
            <a:r>
              <a:rPr lang="zh-CN" altLang="en-US" dirty="0">
                <a:solidFill>
                  <a:schemeClr val="bg1">
                    <a:lumMod val="50000"/>
                  </a:schemeClr>
                </a:solidFill>
              </a:rPr>
              <a:t>方法改进的。</a:t>
            </a:r>
          </a:p>
          <a:p>
            <a:endParaRPr lang="en-US" altLang="zh-CN" dirty="0">
              <a:solidFill>
                <a:schemeClr val="bg1">
                  <a:lumMod val="50000"/>
                </a:schemeClr>
              </a:solidFill>
            </a:endParaRPr>
          </a:p>
          <a:p>
            <a:r>
              <a:rPr lang="en-US" altLang="zh-CN" dirty="0">
                <a:solidFill>
                  <a:schemeClr val="bg1">
                    <a:lumMod val="50000"/>
                  </a:schemeClr>
                </a:solidFill>
              </a:rPr>
              <a:t>2</a:t>
            </a:r>
            <a:r>
              <a:rPr lang="zh-CN" altLang="en-US" dirty="0">
                <a:solidFill>
                  <a:schemeClr val="bg1">
                    <a:lumMod val="50000"/>
                  </a:schemeClr>
                </a:solidFill>
              </a:rPr>
              <a:t>、该方法的创新点：</a:t>
            </a:r>
            <a:endParaRPr lang="en-US" altLang="zh-CN" dirty="0">
              <a:solidFill>
                <a:schemeClr val="bg1">
                  <a:lumMod val="50000"/>
                </a:schemeClr>
              </a:solidFill>
            </a:endParaRPr>
          </a:p>
          <a:p>
            <a:pPr marL="360000"/>
            <a:r>
              <a:rPr lang="zh-CN" altLang="en-US" dirty="0">
                <a:solidFill>
                  <a:schemeClr val="bg1">
                    <a:lumMod val="50000"/>
                  </a:schemeClr>
                </a:solidFill>
              </a:rPr>
              <a:t>①用各部件之间的响应图来表达各部件之间的空间约束。响应图和特征图一起作为数据在网络中传递。</a:t>
            </a:r>
            <a:endParaRPr lang="en-US" altLang="zh-CN" dirty="0">
              <a:solidFill>
                <a:schemeClr val="bg1">
                  <a:lumMod val="50000"/>
                </a:schemeClr>
              </a:solidFill>
            </a:endParaRPr>
          </a:p>
          <a:p>
            <a:pPr marL="360000"/>
            <a:r>
              <a:rPr lang="zh-CN" altLang="en-US" dirty="0">
                <a:solidFill>
                  <a:schemeClr val="bg1">
                    <a:lumMod val="50000"/>
                  </a:schemeClr>
                </a:solidFill>
              </a:rPr>
              <a:t>②网络分为多个阶段，各个阶段都有监督训练，避免过深网络难以优化的问题。</a:t>
            </a:r>
            <a:endParaRPr lang="en-US" altLang="zh-CN" dirty="0">
              <a:solidFill>
                <a:schemeClr val="bg1">
                  <a:lumMod val="50000"/>
                </a:schemeClr>
              </a:solidFill>
            </a:endParaRPr>
          </a:p>
          <a:p>
            <a:pPr marL="360000"/>
            <a:r>
              <a:rPr lang="zh-CN" altLang="en-US" dirty="0">
                <a:solidFill>
                  <a:schemeClr val="bg1">
                    <a:lumMod val="50000"/>
                  </a:schemeClr>
                </a:solidFill>
              </a:rPr>
              <a:t>③使用同一个网络，同时在多个尺度处理输入的特征和响应。既能保证精读，又考虑了各个部件之间的远近距离关系。</a:t>
            </a:r>
            <a:endParaRPr lang="en-US" altLang="zh-CN" dirty="0">
              <a:solidFill>
                <a:schemeClr val="bg1">
                  <a:lumMod val="50000"/>
                </a:schemeClr>
              </a:solidFill>
            </a:endParaRPr>
          </a:p>
          <a:p>
            <a:endParaRPr lang="en-US" altLang="zh-CN" dirty="0">
              <a:solidFill>
                <a:schemeClr val="bg1">
                  <a:lumMod val="50000"/>
                </a:schemeClr>
              </a:solidFill>
            </a:endParaRPr>
          </a:p>
        </p:txBody>
      </p:sp>
      <p:pic>
        <p:nvPicPr>
          <p:cNvPr id="7" name="图片 6">
            <a:extLst>
              <a:ext uri="{FF2B5EF4-FFF2-40B4-BE49-F238E27FC236}">
                <a16:creationId xmlns:a16="http://schemas.microsoft.com/office/drawing/2014/main" id="{C9919D89-7F2B-4D7D-8202-765327B012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66772" y="2230016"/>
            <a:ext cx="5057775" cy="2397967"/>
          </a:xfrm>
          <a:prstGeom prst="rect">
            <a:avLst/>
          </a:prstGeom>
        </p:spPr>
      </p:pic>
      <p:sp>
        <p:nvSpPr>
          <p:cNvPr id="10" name="矩形 9">
            <a:extLst>
              <a:ext uri="{FF2B5EF4-FFF2-40B4-BE49-F238E27FC236}">
                <a16:creationId xmlns:a16="http://schemas.microsoft.com/office/drawing/2014/main" id="{585141B4-510A-48E2-8923-FF80332B0236}"/>
              </a:ext>
            </a:extLst>
          </p:cNvPr>
          <p:cNvSpPr/>
          <p:nvPr/>
        </p:nvSpPr>
        <p:spPr>
          <a:xfrm>
            <a:off x="7797642" y="4763170"/>
            <a:ext cx="3185488" cy="307777"/>
          </a:xfrm>
          <a:prstGeom prst="rect">
            <a:avLst/>
          </a:prstGeom>
        </p:spPr>
        <p:txBody>
          <a:bodyPr wrap="none">
            <a:spAutoFit/>
          </a:bodyPr>
          <a:lstStyle/>
          <a:p>
            <a:pPr indent="127000" algn="ctr" latinLnBrk="1" hangingPunct="0">
              <a:spcAft>
                <a:spcPts val="0"/>
              </a:spcAft>
              <a:tabLst>
                <a:tab pos="226695" algn="l"/>
              </a:tabLst>
            </a:pPr>
            <a:r>
              <a:rPr lang="zh-CN" altLang="en-US" sz="1400" kern="100" dirty="0">
                <a:solidFill>
                  <a:schemeClr val="bg1">
                    <a:lumMod val="50000"/>
                  </a:schemeClr>
                </a:solidFill>
                <a:latin typeface="Times New Roman" panose="02020603050405020304" pitchFamily="18" charset="0"/>
                <a:ea typeface="宋体" panose="02010600030101010101" pitchFamily="2" charset="-122"/>
              </a:rPr>
              <a:t>输入特征图与各个阶段响应图示例图</a:t>
            </a:r>
            <a:endParaRPr lang="zh-CN" altLang="zh-CN" sz="1400" kern="100" dirty="0">
              <a:solidFill>
                <a:schemeClr val="bg1">
                  <a:lumMod val="50000"/>
                </a:schemeClr>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591926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a:t>CPM</a:t>
            </a:r>
            <a:r>
              <a:rPr lang="zh-CN" altLang="en-US" dirty="0"/>
              <a:t>方法</a:t>
            </a:r>
            <a:endParaRPr lang="en-US" altLang="zh-CN" dirty="0"/>
          </a:p>
        </p:txBody>
      </p:sp>
      <p:sp>
        <p:nvSpPr>
          <p:cNvPr id="3" name="文本占位符 2"/>
          <p:cNvSpPr>
            <a:spLocks noGrp="1"/>
          </p:cNvSpPr>
          <p:nvPr>
            <p:ph type="body" sz="quarter" idx="11"/>
          </p:nvPr>
        </p:nvSpPr>
        <p:spPr/>
        <p:txBody>
          <a:bodyPr/>
          <a:lstStyle/>
          <a:p>
            <a:r>
              <a:rPr lang="en-US" altLang="zh-CN" dirty="0"/>
              <a:t>Convolutional Pose Machines</a:t>
            </a:r>
            <a:endParaRPr lang="zh-CN" altLang="en-US" dirty="0"/>
          </a:p>
        </p:txBody>
      </p:sp>
      <p:sp>
        <p:nvSpPr>
          <p:cNvPr id="9" name="文本框 8">
            <a:extLst>
              <a:ext uri="{FF2B5EF4-FFF2-40B4-BE49-F238E27FC236}">
                <a16:creationId xmlns:a16="http://schemas.microsoft.com/office/drawing/2014/main" id="{F284FBC2-8CEB-4683-9C3A-1335200DB056}"/>
              </a:ext>
            </a:extLst>
          </p:cNvPr>
          <p:cNvSpPr txBox="1"/>
          <p:nvPr/>
        </p:nvSpPr>
        <p:spPr>
          <a:xfrm>
            <a:off x="216000" y="1305340"/>
            <a:ext cx="6965851" cy="923330"/>
          </a:xfrm>
          <a:prstGeom prst="rect">
            <a:avLst/>
          </a:prstGeom>
          <a:noFill/>
        </p:spPr>
        <p:txBody>
          <a:bodyPr wrap="square" rtlCol="0">
            <a:spAutoFit/>
          </a:bodyPr>
          <a:lstStyle/>
          <a:p>
            <a:r>
              <a:rPr lang="en-US" altLang="zh-CN" dirty="0">
                <a:solidFill>
                  <a:schemeClr val="bg1">
                    <a:lumMod val="50000"/>
                  </a:schemeClr>
                </a:solidFill>
              </a:rPr>
              <a:t>3</a:t>
            </a:r>
            <a:r>
              <a:rPr lang="zh-CN" altLang="en-US" dirty="0">
                <a:solidFill>
                  <a:schemeClr val="bg1">
                    <a:lumMod val="50000"/>
                  </a:schemeClr>
                </a:solidFill>
              </a:rPr>
              <a:t>、网络框架：</a:t>
            </a:r>
            <a:endParaRPr lang="en-US" altLang="zh-CN" dirty="0">
              <a:solidFill>
                <a:schemeClr val="bg1">
                  <a:lumMod val="50000"/>
                </a:schemeClr>
              </a:solidFill>
            </a:endParaRPr>
          </a:p>
          <a:p>
            <a:endParaRPr lang="en-US" altLang="zh-CN" dirty="0">
              <a:solidFill>
                <a:schemeClr val="bg1">
                  <a:lumMod val="50000"/>
                </a:schemeClr>
              </a:solidFill>
            </a:endParaRPr>
          </a:p>
          <a:p>
            <a:r>
              <a:rPr lang="en-US" altLang="zh-CN" dirty="0">
                <a:solidFill>
                  <a:schemeClr val="bg1">
                    <a:lumMod val="50000"/>
                  </a:schemeClr>
                </a:solidFill>
              </a:rPr>
              <a:t>4</a:t>
            </a:r>
            <a:r>
              <a:rPr lang="zh-CN" altLang="en-US" dirty="0">
                <a:solidFill>
                  <a:schemeClr val="bg1">
                    <a:lumMod val="50000"/>
                  </a:schemeClr>
                </a:solidFill>
              </a:rPr>
              <a:t>、中继监督优化：</a:t>
            </a:r>
            <a:endParaRPr lang="en-US" altLang="zh-CN" dirty="0">
              <a:solidFill>
                <a:schemeClr val="bg1">
                  <a:lumMod val="50000"/>
                </a:schemeClr>
              </a:solidFill>
            </a:endParaRPr>
          </a:p>
        </p:txBody>
      </p:sp>
      <p:sp>
        <p:nvSpPr>
          <p:cNvPr id="10" name="矩形 9">
            <a:extLst>
              <a:ext uri="{FF2B5EF4-FFF2-40B4-BE49-F238E27FC236}">
                <a16:creationId xmlns:a16="http://schemas.microsoft.com/office/drawing/2014/main" id="{585141B4-510A-48E2-8923-FF80332B0236}"/>
              </a:ext>
            </a:extLst>
          </p:cNvPr>
          <p:cNvSpPr/>
          <p:nvPr/>
        </p:nvSpPr>
        <p:spPr>
          <a:xfrm>
            <a:off x="8322295" y="6145378"/>
            <a:ext cx="1949573" cy="307777"/>
          </a:xfrm>
          <a:prstGeom prst="rect">
            <a:avLst/>
          </a:prstGeom>
        </p:spPr>
        <p:txBody>
          <a:bodyPr wrap="none">
            <a:spAutoFit/>
          </a:bodyPr>
          <a:lstStyle/>
          <a:p>
            <a:pPr indent="127000" algn="ctr" latinLnBrk="1" hangingPunct="0">
              <a:spcAft>
                <a:spcPts val="0"/>
              </a:spcAft>
              <a:tabLst>
                <a:tab pos="226695" algn="l"/>
              </a:tabLst>
            </a:pPr>
            <a:r>
              <a:rPr lang="en-US" altLang="zh-CN" sz="1400" kern="100" dirty="0">
                <a:solidFill>
                  <a:schemeClr val="bg1">
                    <a:lumMod val="50000"/>
                  </a:schemeClr>
                </a:solidFill>
                <a:latin typeface="Times New Roman" panose="02020603050405020304" pitchFamily="18" charset="0"/>
                <a:ea typeface="宋体" panose="02010600030101010101" pitchFamily="2" charset="-122"/>
              </a:rPr>
              <a:t>CPM</a:t>
            </a:r>
            <a:r>
              <a:rPr lang="zh-CN" altLang="en-US" sz="1400" kern="100" dirty="0">
                <a:solidFill>
                  <a:schemeClr val="bg1">
                    <a:lumMod val="50000"/>
                  </a:schemeClr>
                </a:solidFill>
                <a:latin typeface="Times New Roman" panose="02020603050405020304" pitchFamily="18" charset="0"/>
                <a:ea typeface="宋体" panose="02010600030101010101" pitchFamily="2" charset="-122"/>
              </a:rPr>
              <a:t>方法的网络框架</a:t>
            </a:r>
            <a:endParaRPr lang="zh-CN" altLang="zh-CN" sz="1400" kern="100" dirty="0">
              <a:solidFill>
                <a:schemeClr val="bg1">
                  <a:lumMod val="50000"/>
                </a:schemeClr>
              </a:solidFill>
              <a:latin typeface="Times New Roman" panose="02020603050405020304" pitchFamily="18" charset="0"/>
              <a:ea typeface="宋体" panose="02010600030101010101" pitchFamily="2" charset="-122"/>
            </a:endParaRPr>
          </a:p>
        </p:txBody>
      </p:sp>
      <p:pic>
        <p:nvPicPr>
          <p:cNvPr id="5" name="图片 4">
            <a:extLst>
              <a:ext uri="{FF2B5EF4-FFF2-40B4-BE49-F238E27FC236}">
                <a16:creationId xmlns:a16="http://schemas.microsoft.com/office/drawing/2014/main" id="{E79388E6-5BA3-4EB1-9A69-BED503BAA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5938" y="210475"/>
            <a:ext cx="6716062" cy="5934903"/>
          </a:xfrm>
          <a:prstGeom prst="rect">
            <a:avLst/>
          </a:prstGeom>
        </p:spPr>
      </p:pic>
      <p:pic>
        <p:nvPicPr>
          <p:cNvPr id="11" name="图片 10">
            <a:extLst>
              <a:ext uri="{FF2B5EF4-FFF2-40B4-BE49-F238E27FC236}">
                <a16:creationId xmlns:a16="http://schemas.microsoft.com/office/drawing/2014/main" id="{0E8FD076-D3ED-4CEF-BBFB-DAB18C025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000" y="2256264"/>
            <a:ext cx="5479090" cy="1589549"/>
          </a:xfrm>
          <a:prstGeom prst="rect">
            <a:avLst/>
          </a:prstGeom>
        </p:spPr>
      </p:pic>
      <p:sp>
        <p:nvSpPr>
          <p:cNvPr id="12" name="矩形 11">
            <a:extLst>
              <a:ext uri="{FF2B5EF4-FFF2-40B4-BE49-F238E27FC236}">
                <a16:creationId xmlns:a16="http://schemas.microsoft.com/office/drawing/2014/main" id="{6B2F076C-167A-4E63-B9E3-46E172906FFC}"/>
              </a:ext>
            </a:extLst>
          </p:cNvPr>
          <p:cNvSpPr/>
          <p:nvPr/>
        </p:nvSpPr>
        <p:spPr>
          <a:xfrm>
            <a:off x="2258443" y="4003301"/>
            <a:ext cx="1390125" cy="307777"/>
          </a:xfrm>
          <a:prstGeom prst="rect">
            <a:avLst/>
          </a:prstGeom>
        </p:spPr>
        <p:txBody>
          <a:bodyPr wrap="none">
            <a:spAutoFit/>
          </a:bodyPr>
          <a:lstStyle/>
          <a:p>
            <a:pPr indent="127000" algn="ctr" latinLnBrk="1" hangingPunct="0">
              <a:spcAft>
                <a:spcPts val="0"/>
              </a:spcAft>
              <a:tabLst>
                <a:tab pos="226695" algn="l"/>
              </a:tabLst>
            </a:pPr>
            <a:r>
              <a:rPr lang="zh-CN" altLang="en-US" sz="1400" kern="100" dirty="0">
                <a:solidFill>
                  <a:schemeClr val="bg1">
                    <a:lumMod val="50000"/>
                  </a:schemeClr>
                </a:solidFill>
                <a:latin typeface="Times New Roman" panose="02020603050405020304" pitchFamily="18" charset="0"/>
                <a:ea typeface="宋体" panose="02010600030101010101" pitchFamily="2" charset="-122"/>
              </a:rPr>
              <a:t>梯度消失现象</a:t>
            </a:r>
            <a:endParaRPr lang="zh-CN" altLang="zh-CN" sz="1400" kern="100" dirty="0">
              <a:solidFill>
                <a:schemeClr val="bg1">
                  <a:lumMod val="50000"/>
                </a:schemeClr>
              </a:solidFill>
              <a:latin typeface="Times New Roman" panose="02020603050405020304" pitchFamily="18" charset="0"/>
              <a:ea typeface="宋体" panose="02010600030101010101" pitchFamily="2" charset="-122"/>
            </a:endParaRPr>
          </a:p>
        </p:txBody>
      </p:sp>
      <p:pic>
        <p:nvPicPr>
          <p:cNvPr id="14" name="图片 13">
            <a:extLst>
              <a:ext uri="{FF2B5EF4-FFF2-40B4-BE49-F238E27FC236}">
                <a16:creationId xmlns:a16="http://schemas.microsoft.com/office/drawing/2014/main" id="{6F9C8EDA-5F8B-4BBD-833F-67D3AAF2FD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685" y="4366361"/>
            <a:ext cx="5477639" cy="1589549"/>
          </a:xfrm>
          <a:prstGeom prst="rect">
            <a:avLst/>
          </a:prstGeom>
        </p:spPr>
      </p:pic>
      <p:sp>
        <p:nvSpPr>
          <p:cNvPr id="15" name="矩形 14">
            <a:extLst>
              <a:ext uri="{FF2B5EF4-FFF2-40B4-BE49-F238E27FC236}">
                <a16:creationId xmlns:a16="http://schemas.microsoft.com/office/drawing/2014/main" id="{02D1AE14-E854-4028-99B6-C0F33B82DD2A}"/>
              </a:ext>
            </a:extLst>
          </p:cNvPr>
          <p:cNvSpPr/>
          <p:nvPr/>
        </p:nvSpPr>
        <p:spPr>
          <a:xfrm>
            <a:off x="2016521" y="6011193"/>
            <a:ext cx="1928733" cy="307777"/>
          </a:xfrm>
          <a:prstGeom prst="rect">
            <a:avLst/>
          </a:prstGeom>
        </p:spPr>
        <p:txBody>
          <a:bodyPr wrap="none">
            <a:spAutoFit/>
          </a:bodyPr>
          <a:lstStyle/>
          <a:p>
            <a:pPr indent="127000" algn="ctr" latinLnBrk="1" hangingPunct="0">
              <a:spcAft>
                <a:spcPts val="0"/>
              </a:spcAft>
              <a:tabLst>
                <a:tab pos="226695" algn="l"/>
              </a:tabLst>
            </a:pPr>
            <a:r>
              <a:rPr lang="zh-CN" altLang="en-US" sz="1400" kern="100" dirty="0">
                <a:solidFill>
                  <a:schemeClr val="bg1">
                    <a:lumMod val="50000"/>
                  </a:schemeClr>
                </a:solidFill>
                <a:latin typeface="Times New Roman" panose="02020603050405020304" pitchFamily="18" charset="0"/>
                <a:ea typeface="宋体" panose="02010600030101010101" pitchFamily="2" charset="-122"/>
              </a:rPr>
              <a:t>中继监督优化示意图</a:t>
            </a:r>
            <a:endParaRPr lang="zh-CN" altLang="zh-CN" sz="1400" kern="100" dirty="0">
              <a:solidFill>
                <a:schemeClr val="bg1">
                  <a:lumMod val="50000"/>
                </a:schemeClr>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947384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a:t>CPM</a:t>
            </a:r>
            <a:r>
              <a:rPr lang="zh-CN" altLang="en-US" dirty="0"/>
              <a:t>方法</a:t>
            </a:r>
            <a:endParaRPr lang="en-US" altLang="zh-CN" dirty="0"/>
          </a:p>
        </p:txBody>
      </p:sp>
      <p:sp>
        <p:nvSpPr>
          <p:cNvPr id="3" name="文本占位符 2"/>
          <p:cNvSpPr>
            <a:spLocks noGrp="1"/>
          </p:cNvSpPr>
          <p:nvPr>
            <p:ph type="body" sz="quarter" idx="11"/>
          </p:nvPr>
        </p:nvSpPr>
        <p:spPr/>
        <p:txBody>
          <a:bodyPr/>
          <a:lstStyle/>
          <a:p>
            <a:r>
              <a:rPr lang="en-US" altLang="zh-CN" dirty="0"/>
              <a:t>Convolutional Pose Machines</a:t>
            </a:r>
            <a:endParaRPr lang="zh-CN" altLang="en-US" dirty="0"/>
          </a:p>
        </p:txBody>
      </p:sp>
      <p:sp>
        <p:nvSpPr>
          <p:cNvPr id="9" name="文本框 8">
            <a:extLst>
              <a:ext uri="{FF2B5EF4-FFF2-40B4-BE49-F238E27FC236}">
                <a16:creationId xmlns:a16="http://schemas.microsoft.com/office/drawing/2014/main" id="{F284FBC2-8CEB-4683-9C3A-1335200DB056}"/>
              </a:ext>
            </a:extLst>
          </p:cNvPr>
          <p:cNvSpPr txBox="1"/>
          <p:nvPr/>
        </p:nvSpPr>
        <p:spPr>
          <a:xfrm>
            <a:off x="216000" y="1305340"/>
            <a:ext cx="6965851" cy="369332"/>
          </a:xfrm>
          <a:prstGeom prst="rect">
            <a:avLst/>
          </a:prstGeom>
          <a:noFill/>
        </p:spPr>
        <p:txBody>
          <a:bodyPr wrap="square" rtlCol="0">
            <a:spAutoFit/>
          </a:bodyPr>
          <a:lstStyle/>
          <a:p>
            <a:r>
              <a:rPr lang="en-US" altLang="zh-CN" dirty="0">
                <a:solidFill>
                  <a:schemeClr val="bg1">
                    <a:lumMod val="50000"/>
                  </a:schemeClr>
                </a:solidFill>
              </a:rPr>
              <a:t>5</a:t>
            </a:r>
            <a:r>
              <a:rPr lang="zh-CN" altLang="en-US" dirty="0">
                <a:solidFill>
                  <a:schemeClr val="bg1">
                    <a:lumMod val="50000"/>
                  </a:schemeClr>
                </a:solidFill>
              </a:rPr>
              <a:t>、性能评价：</a:t>
            </a:r>
            <a:endParaRPr lang="en-US" altLang="zh-CN" dirty="0">
              <a:solidFill>
                <a:schemeClr val="bg1">
                  <a:lumMod val="50000"/>
                </a:schemeClr>
              </a:solidFill>
            </a:endParaRPr>
          </a:p>
        </p:txBody>
      </p:sp>
      <p:sp>
        <p:nvSpPr>
          <p:cNvPr id="10" name="矩形 9">
            <a:extLst>
              <a:ext uri="{FF2B5EF4-FFF2-40B4-BE49-F238E27FC236}">
                <a16:creationId xmlns:a16="http://schemas.microsoft.com/office/drawing/2014/main" id="{585141B4-510A-48E2-8923-FF80332B0236}"/>
              </a:ext>
            </a:extLst>
          </p:cNvPr>
          <p:cNvSpPr/>
          <p:nvPr/>
        </p:nvSpPr>
        <p:spPr>
          <a:xfrm>
            <a:off x="7880111" y="4950976"/>
            <a:ext cx="2876108" cy="307777"/>
          </a:xfrm>
          <a:prstGeom prst="rect">
            <a:avLst/>
          </a:prstGeom>
        </p:spPr>
        <p:txBody>
          <a:bodyPr wrap="none">
            <a:spAutoFit/>
          </a:bodyPr>
          <a:lstStyle/>
          <a:p>
            <a:pPr indent="127000" algn="ctr" latinLnBrk="1" hangingPunct="0">
              <a:spcAft>
                <a:spcPts val="0"/>
              </a:spcAft>
              <a:tabLst>
                <a:tab pos="226695" algn="l"/>
              </a:tabLst>
            </a:pPr>
            <a:r>
              <a:rPr lang="en-US" altLang="zh-CN" sz="1400" kern="100" dirty="0">
                <a:solidFill>
                  <a:schemeClr val="bg1">
                    <a:lumMod val="50000"/>
                  </a:schemeClr>
                </a:solidFill>
                <a:latin typeface="Times New Roman" panose="02020603050405020304" pitchFamily="18" charset="0"/>
                <a:ea typeface="宋体" panose="02010600030101010101" pitchFamily="2" charset="-122"/>
              </a:rPr>
              <a:t>CPM</a:t>
            </a:r>
            <a:r>
              <a:rPr lang="zh-CN" altLang="en-US" sz="1400" kern="100" dirty="0">
                <a:solidFill>
                  <a:schemeClr val="bg1">
                    <a:lumMod val="50000"/>
                  </a:schemeClr>
                </a:solidFill>
                <a:latin typeface="Times New Roman" panose="02020603050405020304" pitchFamily="18" charset="0"/>
                <a:ea typeface="宋体" panose="02010600030101010101" pitchFamily="2" charset="-122"/>
              </a:rPr>
              <a:t>方法在</a:t>
            </a:r>
            <a:r>
              <a:rPr lang="en-US" altLang="zh-CN" sz="1400" kern="100" dirty="0">
                <a:solidFill>
                  <a:schemeClr val="bg1">
                    <a:lumMod val="50000"/>
                  </a:schemeClr>
                </a:solidFill>
                <a:latin typeface="Times New Roman" panose="02020603050405020304" pitchFamily="18" charset="0"/>
                <a:ea typeface="宋体" panose="02010600030101010101" pitchFamily="2" charset="-122"/>
              </a:rPr>
              <a:t>FLIC</a:t>
            </a:r>
            <a:r>
              <a:rPr lang="zh-CN" altLang="en-US" sz="1400" kern="100" dirty="0">
                <a:solidFill>
                  <a:schemeClr val="bg1">
                    <a:lumMod val="50000"/>
                  </a:schemeClr>
                </a:solidFill>
                <a:latin typeface="Times New Roman" panose="02020603050405020304" pitchFamily="18" charset="0"/>
                <a:ea typeface="宋体" panose="02010600030101010101" pitchFamily="2" charset="-122"/>
              </a:rPr>
              <a:t>数据集测试结果</a:t>
            </a:r>
            <a:endParaRPr lang="zh-CN" altLang="zh-CN" sz="1400" kern="100" dirty="0">
              <a:solidFill>
                <a:schemeClr val="bg1">
                  <a:lumMod val="50000"/>
                </a:schemeClr>
              </a:solidFill>
              <a:latin typeface="Times New Roman" panose="02020603050405020304" pitchFamily="18" charset="0"/>
              <a:ea typeface="宋体" panose="02010600030101010101" pitchFamily="2" charset="-122"/>
            </a:endParaRPr>
          </a:p>
        </p:txBody>
      </p:sp>
      <p:sp>
        <p:nvSpPr>
          <p:cNvPr id="12" name="矩形 11">
            <a:extLst>
              <a:ext uri="{FF2B5EF4-FFF2-40B4-BE49-F238E27FC236}">
                <a16:creationId xmlns:a16="http://schemas.microsoft.com/office/drawing/2014/main" id="{6B2F076C-167A-4E63-B9E3-46E172906FFC}"/>
              </a:ext>
            </a:extLst>
          </p:cNvPr>
          <p:cNvSpPr/>
          <p:nvPr/>
        </p:nvSpPr>
        <p:spPr>
          <a:xfrm>
            <a:off x="1077798" y="4950977"/>
            <a:ext cx="2866490" cy="307777"/>
          </a:xfrm>
          <a:prstGeom prst="rect">
            <a:avLst/>
          </a:prstGeom>
        </p:spPr>
        <p:txBody>
          <a:bodyPr wrap="none">
            <a:spAutoFit/>
          </a:bodyPr>
          <a:lstStyle/>
          <a:p>
            <a:pPr indent="127000" algn="ctr" latinLnBrk="1" hangingPunct="0">
              <a:spcAft>
                <a:spcPts val="0"/>
              </a:spcAft>
              <a:tabLst>
                <a:tab pos="226695" algn="l"/>
              </a:tabLst>
            </a:pPr>
            <a:r>
              <a:rPr lang="en-US" altLang="zh-CN" sz="1400" kern="100" dirty="0">
                <a:solidFill>
                  <a:schemeClr val="bg1">
                    <a:lumMod val="50000"/>
                  </a:schemeClr>
                </a:solidFill>
                <a:latin typeface="Times New Roman" panose="02020603050405020304" pitchFamily="18" charset="0"/>
                <a:ea typeface="宋体" panose="02010600030101010101" pitchFamily="2" charset="-122"/>
              </a:rPr>
              <a:t>CPM</a:t>
            </a:r>
            <a:r>
              <a:rPr lang="zh-CN" altLang="en-US" sz="1400" kern="100" dirty="0">
                <a:solidFill>
                  <a:schemeClr val="bg1">
                    <a:lumMod val="50000"/>
                  </a:schemeClr>
                </a:solidFill>
                <a:latin typeface="Times New Roman" panose="02020603050405020304" pitchFamily="18" charset="0"/>
                <a:ea typeface="宋体" panose="02010600030101010101" pitchFamily="2" charset="-122"/>
              </a:rPr>
              <a:t>方法在</a:t>
            </a:r>
            <a:r>
              <a:rPr lang="en-US" altLang="zh-CN" sz="1400" kern="100" dirty="0">
                <a:solidFill>
                  <a:schemeClr val="bg1">
                    <a:lumMod val="50000"/>
                  </a:schemeClr>
                </a:solidFill>
                <a:latin typeface="Times New Roman" panose="02020603050405020304" pitchFamily="18" charset="0"/>
                <a:ea typeface="宋体" panose="02010600030101010101" pitchFamily="2" charset="-122"/>
              </a:rPr>
              <a:t>MPII</a:t>
            </a:r>
            <a:r>
              <a:rPr lang="zh-CN" altLang="en-US" sz="1400" kern="100" dirty="0">
                <a:solidFill>
                  <a:schemeClr val="bg1">
                    <a:lumMod val="50000"/>
                  </a:schemeClr>
                </a:solidFill>
                <a:latin typeface="Times New Roman" panose="02020603050405020304" pitchFamily="18" charset="0"/>
                <a:ea typeface="宋体" panose="02010600030101010101" pitchFamily="2" charset="-122"/>
              </a:rPr>
              <a:t>数据集测试结果</a:t>
            </a:r>
            <a:endParaRPr lang="zh-CN" altLang="zh-CN" sz="1400" kern="100" dirty="0">
              <a:solidFill>
                <a:schemeClr val="bg1">
                  <a:lumMod val="50000"/>
                </a:schemeClr>
              </a:solidFill>
              <a:latin typeface="Times New Roman" panose="02020603050405020304" pitchFamily="18" charset="0"/>
              <a:ea typeface="宋体" panose="02010600030101010101" pitchFamily="2" charset="-122"/>
            </a:endParaRPr>
          </a:p>
        </p:txBody>
      </p:sp>
      <p:sp>
        <p:nvSpPr>
          <p:cNvPr id="15" name="矩形 14">
            <a:extLst>
              <a:ext uri="{FF2B5EF4-FFF2-40B4-BE49-F238E27FC236}">
                <a16:creationId xmlns:a16="http://schemas.microsoft.com/office/drawing/2014/main" id="{02D1AE14-E854-4028-99B6-C0F33B82DD2A}"/>
              </a:ext>
            </a:extLst>
          </p:cNvPr>
          <p:cNvSpPr/>
          <p:nvPr/>
        </p:nvSpPr>
        <p:spPr>
          <a:xfrm>
            <a:off x="4613606" y="4950977"/>
            <a:ext cx="2795957" cy="307777"/>
          </a:xfrm>
          <a:prstGeom prst="rect">
            <a:avLst/>
          </a:prstGeom>
        </p:spPr>
        <p:txBody>
          <a:bodyPr wrap="none">
            <a:spAutoFit/>
          </a:bodyPr>
          <a:lstStyle/>
          <a:p>
            <a:pPr indent="127000" algn="ctr" latinLnBrk="1" hangingPunct="0">
              <a:spcAft>
                <a:spcPts val="0"/>
              </a:spcAft>
              <a:tabLst>
                <a:tab pos="226695" algn="l"/>
              </a:tabLst>
            </a:pPr>
            <a:r>
              <a:rPr lang="en-US" altLang="zh-CN" sz="1400" kern="100" dirty="0">
                <a:solidFill>
                  <a:schemeClr val="bg1">
                    <a:lumMod val="50000"/>
                  </a:schemeClr>
                </a:solidFill>
                <a:latin typeface="Times New Roman" panose="02020603050405020304" pitchFamily="18" charset="0"/>
                <a:ea typeface="宋体" panose="02010600030101010101" pitchFamily="2" charset="-122"/>
              </a:rPr>
              <a:t>CPM</a:t>
            </a:r>
            <a:r>
              <a:rPr lang="zh-CN" altLang="en-US" sz="1400" kern="100" dirty="0">
                <a:solidFill>
                  <a:schemeClr val="bg1">
                    <a:lumMod val="50000"/>
                  </a:schemeClr>
                </a:solidFill>
                <a:latin typeface="Times New Roman" panose="02020603050405020304" pitchFamily="18" charset="0"/>
                <a:ea typeface="宋体" panose="02010600030101010101" pitchFamily="2" charset="-122"/>
              </a:rPr>
              <a:t>方法在</a:t>
            </a:r>
            <a:r>
              <a:rPr lang="en-US" altLang="zh-CN" sz="1400" kern="100" dirty="0">
                <a:solidFill>
                  <a:schemeClr val="bg1">
                    <a:lumMod val="50000"/>
                  </a:schemeClr>
                </a:solidFill>
                <a:latin typeface="Times New Roman" panose="02020603050405020304" pitchFamily="18" charset="0"/>
                <a:ea typeface="宋体" panose="02010600030101010101" pitchFamily="2" charset="-122"/>
              </a:rPr>
              <a:t>LSP</a:t>
            </a:r>
            <a:r>
              <a:rPr lang="zh-CN" altLang="en-US" sz="1400" kern="100" dirty="0">
                <a:solidFill>
                  <a:schemeClr val="bg1">
                    <a:lumMod val="50000"/>
                  </a:schemeClr>
                </a:solidFill>
                <a:latin typeface="Times New Roman" panose="02020603050405020304" pitchFamily="18" charset="0"/>
                <a:ea typeface="宋体" panose="02010600030101010101" pitchFamily="2" charset="-122"/>
              </a:rPr>
              <a:t>数据集测试结果</a:t>
            </a:r>
            <a:endParaRPr lang="zh-CN" altLang="zh-CN" sz="1400" kern="100" dirty="0">
              <a:solidFill>
                <a:schemeClr val="bg1">
                  <a:lumMod val="50000"/>
                </a:schemeClr>
              </a:solidFill>
              <a:latin typeface="Times New Roman" panose="02020603050405020304" pitchFamily="18" charset="0"/>
              <a:ea typeface="宋体" panose="02010600030101010101" pitchFamily="2" charset="-122"/>
            </a:endParaRPr>
          </a:p>
        </p:txBody>
      </p:sp>
      <p:pic>
        <p:nvPicPr>
          <p:cNvPr id="8" name="图片 7">
            <a:extLst>
              <a:ext uri="{FF2B5EF4-FFF2-40B4-BE49-F238E27FC236}">
                <a16:creationId xmlns:a16="http://schemas.microsoft.com/office/drawing/2014/main" id="{F4B73733-9A09-4C60-AFE6-1BE40E9FA6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467" y="1907022"/>
            <a:ext cx="9983786" cy="3043955"/>
          </a:xfrm>
          <a:prstGeom prst="rect">
            <a:avLst/>
          </a:prstGeom>
        </p:spPr>
      </p:pic>
    </p:spTree>
    <p:extLst>
      <p:ext uri="{BB962C8B-B14F-4D97-AF65-F5344CB8AC3E}">
        <p14:creationId xmlns:p14="http://schemas.microsoft.com/office/powerpoint/2010/main" val="4201918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zh-CN" altLang="en-US" dirty="0"/>
              <a:t>多人姿态识别</a:t>
            </a:r>
            <a:endParaRPr lang="en-US" altLang="zh-CN" dirty="0"/>
          </a:p>
        </p:txBody>
      </p:sp>
      <p:sp>
        <p:nvSpPr>
          <p:cNvPr id="3" name="文本占位符 2"/>
          <p:cNvSpPr>
            <a:spLocks noGrp="1"/>
          </p:cNvSpPr>
          <p:nvPr>
            <p:ph type="body" sz="quarter" idx="11"/>
          </p:nvPr>
        </p:nvSpPr>
        <p:spPr/>
        <p:txBody>
          <a:bodyPr/>
          <a:lstStyle/>
          <a:p>
            <a:r>
              <a:rPr lang="en-US" altLang="zh-CN" dirty="0"/>
              <a:t>Multi-person Gesture Recognition</a:t>
            </a:r>
            <a:endParaRPr lang="zh-CN" altLang="en-US" dirty="0"/>
          </a:p>
        </p:txBody>
      </p:sp>
      <p:sp>
        <p:nvSpPr>
          <p:cNvPr id="8" name="文本框 7">
            <a:extLst>
              <a:ext uri="{FF2B5EF4-FFF2-40B4-BE49-F238E27FC236}">
                <a16:creationId xmlns:a16="http://schemas.microsoft.com/office/drawing/2014/main" id="{54187185-12FF-4E80-9AE5-C17E82DD48FC}"/>
              </a:ext>
            </a:extLst>
          </p:cNvPr>
          <p:cNvSpPr txBox="1"/>
          <p:nvPr/>
        </p:nvSpPr>
        <p:spPr>
          <a:xfrm>
            <a:off x="215999" y="1709841"/>
            <a:ext cx="6557333" cy="400110"/>
          </a:xfrm>
          <a:prstGeom prst="rect">
            <a:avLst/>
          </a:prstGeom>
          <a:noFill/>
        </p:spPr>
        <p:txBody>
          <a:bodyPr wrap="square" rtlCol="0">
            <a:spAutoFit/>
          </a:bodyPr>
          <a:lstStyle/>
          <a:p>
            <a:r>
              <a:rPr lang="zh-CN" altLang="en-US" sz="2000" dirty="0">
                <a:solidFill>
                  <a:schemeClr val="bg1">
                    <a:lumMod val="50000"/>
                  </a:schemeClr>
                </a:solidFill>
              </a:rPr>
              <a:t>一、多人姿态识别研究现状</a:t>
            </a:r>
          </a:p>
        </p:txBody>
      </p:sp>
      <p:sp>
        <p:nvSpPr>
          <p:cNvPr id="9" name="文本框 8">
            <a:extLst>
              <a:ext uri="{FF2B5EF4-FFF2-40B4-BE49-F238E27FC236}">
                <a16:creationId xmlns:a16="http://schemas.microsoft.com/office/drawing/2014/main" id="{F284FBC2-8CEB-4683-9C3A-1335200DB056}"/>
              </a:ext>
            </a:extLst>
          </p:cNvPr>
          <p:cNvSpPr txBox="1"/>
          <p:nvPr/>
        </p:nvSpPr>
        <p:spPr>
          <a:xfrm>
            <a:off x="215999" y="2338619"/>
            <a:ext cx="6489601" cy="3139321"/>
          </a:xfrm>
          <a:prstGeom prst="rect">
            <a:avLst/>
          </a:prstGeom>
          <a:noFill/>
        </p:spPr>
        <p:txBody>
          <a:bodyPr wrap="square" rtlCol="0">
            <a:spAutoFit/>
          </a:bodyPr>
          <a:lstStyle/>
          <a:p>
            <a:r>
              <a:rPr lang="en-US" altLang="zh-CN" dirty="0">
                <a:solidFill>
                  <a:schemeClr val="bg1">
                    <a:lumMod val="50000"/>
                  </a:schemeClr>
                </a:solidFill>
              </a:rPr>
              <a:t>1</a:t>
            </a:r>
            <a:r>
              <a:rPr lang="zh-CN" altLang="en-US" dirty="0">
                <a:solidFill>
                  <a:schemeClr val="bg1">
                    <a:lumMod val="50000"/>
                  </a:schemeClr>
                </a:solidFill>
              </a:rPr>
              <a:t>、多人姿态识别主流研究方法：</a:t>
            </a:r>
            <a:endParaRPr lang="en-US" altLang="zh-CN" dirty="0">
              <a:solidFill>
                <a:schemeClr val="bg1">
                  <a:lumMod val="50000"/>
                </a:schemeClr>
              </a:solidFill>
            </a:endParaRPr>
          </a:p>
          <a:p>
            <a:pPr marL="360000"/>
            <a:r>
              <a:rPr lang="zh-CN" altLang="en-US" dirty="0">
                <a:solidFill>
                  <a:schemeClr val="bg1">
                    <a:lumMod val="50000"/>
                  </a:schemeClr>
                </a:solidFill>
              </a:rPr>
              <a:t>①自顶向下（</a:t>
            </a:r>
            <a:r>
              <a:rPr lang="en-US" altLang="zh-CN" dirty="0">
                <a:solidFill>
                  <a:schemeClr val="bg1">
                    <a:lumMod val="50000"/>
                  </a:schemeClr>
                </a:solidFill>
              </a:rPr>
              <a:t>top-down</a:t>
            </a:r>
            <a:r>
              <a:rPr lang="zh-CN" altLang="en-US" dirty="0">
                <a:solidFill>
                  <a:schemeClr val="bg1">
                    <a:lumMod val="50000"/>
                  </a:schemeClr>
                </a:solidFill>
              </a:rPr>
              <a:t>）</a:t>
            </a:r>
            <a:endParaRPr lang="en-US" altLang="zh-CN" dirty="0">
              <a:solidFill>
                <a:schemeClr val="bg1">
                  <a:lumMod val="50000"/>
                </a:schemeClr>
              </a:solidFill>
            </a:endParaRPr>
          </a:p>
          <a:p>
            <a:pPr marL="360000"/>
            <a:r>
              <a:rPr lang="zh-CN" altLang="en-US" dirty="0">
                <a:solidFill>
                  <a:schemeClr val="bg1">
                    <a:lumMod val="50000"/>
                  </a:schemeClr>
                </a:solidFill>
              </a:rPr>
              <a:t>②自底向上（</a:t>
            </a:r>
            <a:r>
              <a:rPr lang="en-US" altLang="zh-CN" dirty="0">
                <a:solidFill>
                  <a:schemeClr val="bg1">
                    <a:lumMod val="50000"/>
                  </a:schemeClr>
                </a:solidFill>
              </a:rPr>
              <a:t>bottom-up</a:t>
            </a:r>
            <a:r>
              <a:rPr lang="zh-CN" altLang="en-US" dirty="0">
                <a:solidFill>
                  <a:schemeClr val="bg1">
                    <a:lumMod val="50000"/>
                  </a:schemeClr>
                </a:solidFill>
              </a:rPr>
              <a:t>）</a:t>
            </a:r>
            <a:endParaRPr lang="en-US" altLang="zh-CN" dirty="0">
              <a:solidFill>
                <a:schemeClr val="bg1">
                  <a:lumMod val="50000"/>
                </a:schemeClr>
              </a:solidFill>
            </a:endParaRPr>
          </a:p>
          <a:p>
            <a:r>
              <a:rPr lang="en-US" altLang="zh-CN" dirty="0">
                <a:solidFill>
                  <a:schemeClr val="bg1">
                    <a:lumMod val="50000"/>
                  </a:schemeClr>
                </a:solidFill>
              </a:rPr>
              <a:t>2</a:t>
            </a:r>
            <a:r>
              <a:rPr lang="zh-CN" altLang="en-US" dirty="0">
                <a:solidFill>
                  <a:schemeClr val="bg1">
                    <a:lumMod val="50000"/>
                  </a:schemeClr>
                </a:solidFill>
              </a:rPr>
              <a:t>、多人姿态识别面临的问题：</a:t>
            </a:r>
            <a:endParaRPr lang="en-US" altLang="zh-CN" dirty="0">
              <a:solidFill>
                <a:schemeClr val="bg1">
                  <a:lumMod val="50000"/>
                </a:schemeClr>
              </a:solidFill>
            </a:endParaRPr>
          </a:p>
          <a:p>
            <a:pPr marL="360000"/>
            <a:r>
              <a:rPr lang="zh-CN" altLang="en-US" dirty="0">
                <a:solidFill>
                  <a:schemeClr val="bg1">
                    <a:lumMod val="50000"/>
                  </a:schemeClr>
                </a:solidFill>
              </a:rPr>
              <a:t>①不知道图像中有多少人，这些人在什么位置。</a:t>
            </a:r>
            <a:endParaRPr lang="en-US" altLang="zh-CN" dirty="0">
              <a:solidFill>
                <a:schemeClr val="bg1">
                  <a:lumMod val="50000"/>
                </a:schemeClr>
              </a:solidFill>
            </a:endParaRPr>
          </a:p>
          <a:p>
            <a:pPr marL="360000"/>
            <a:r>
              <a:rPr lang="zh-CN" altLang="en-US" dirty="0">
                <a:solidFill>
                  <a:schemeClr val="bg1">
                    <a:lumMod val="50000"/>
                  </a:schemeClr>
                </a:solidFill>
              </a:rPr>
              <a:t>②人与人之间因接触、遮挡而使问题变得。</a:t>
            </a:r>
            <a:endParaRPr lang="en-US" altLang="zh-CN" dirty="0">
              <a:solidFill>
                <a:schemeClr val="bg1">
                  <a:lumMod val="50000"/>
                </a:schemeClr>
              </a:solidFill>
            </a:endParaRPr>
          </a:p>
          <a:p>
            <a:pPr marL="360000"/>
            <a:r>
              <a:rPr lang="zh-CN" altLang="en-US" dirty="0">
                <a:solidFill>
                  <a:schemeClr val="bg1">
                    <a:lumMod val="50000"/>
                  </a:schemeClr>
                </a:solidFill>
              </a:rPr>
              <a:t>③实时性的要求，图像中的人越多，计算复杂度就越大。</a:t>
            </a:r>
            <a:endParaRPr lang="en-US" altLang="zh-CN" dirty="0">
              <a:solidFill>
                <a:schemeClr val="bg1">
                  <a:lumMod val="50000"/>
                </a:schemeClr>
              </a:solidFill>
            </a:endParaRPr>
          </a:p>
          <a:p>
            <a:r>
              <a:rPr lang="en-US" altLang="zh-CN" dirty="0">
                <a:solidFill>
                  <a:schemeClr val="bg1">
                    <a:lumMod val="50000"/>
                  </a:schemeClr>
                </a:solidFill>
              </a:rPr>
              <a:t>3</a:t>
            </a:r>
            <a:r>
              <a:rPr lang="zh-CN" altLang="en-US" dirty="0">
                <a:solidFill>
                  <a:schemeClr val="bg1">
                    <a:lumMod val="50000"/>
                  </a:schemeClr>
                </a:solidFill>
              </a:rPr>
              <a:t>、多人姿态识别性能评价指标：</a:t>
            </a:r>
            <a:endParaRPr lang="en-US" altLang="zh-CN" dirty="0">
              <a:solidFill>
                <a:schemeClr val="bg1">
                  <a:lumMod val="50000"/>
                </a:schemeClr>
              </a:solidFill>
            </a:endParaRPr>
          </a:p>
          <a:p>
            <a:pPr marL="360000"/>
            <a:r>
              <a:rPr lang="zh-CN" altLang="en-US" dirty="0">
                <a:solidFill>
                  <a:schemeClr val="bg1">
                    <a:lumMod val="50000"/>
                  </a:schemeClr>
                </a:solidFill>
              </a:rPr>
              <a:t>①评价方法：</a:t>
            </a:r>
            <a:r>
              <a:rPr lang="en-US" altLang="zh-CN" dirty="0">
                <a:solidFill>
                  <a:schemeClr val="bg1">
                    <a:lumMod val="50000"/>
                  </a:schemeClr>
                </a:solidFill>
              </a:rPr>
              <a:t>PCK</a:t>
            </a:r>
          </a:p>
          <a:p>
            <a:pPr marL="360000"/>
            <a:r>
              <a:rPr lang="zh-CN" altLang="en-US" dirty="0">
                <a:solidFill>
                  <a:schemeClr val="bg1">
                    <a:lumMod val="50000"/>
                  </a:schemeClr>
                </a:solidFill>
              </a:rPr>
              <a:t>②评价数据集：</a:t>
            </a:r>
            <a:r>
              <a:rPr lang="en-US" altLang="zh-CN" dirty="0">
                <a:solidFill>
                  <a:schemeClr val="bg1">
                    <a:lumMod val="50000"/>
                  </a:schemeClr>
                </a:solidFill>
              </a:rPr>
              <a:t>MPII Multi-Person Dataset</a:t>
            </a:r>
            <a:r>
              <a:rPr lang="zh-CN" altLang="en-US" dirty="0">
                <a:solidFill>
                  <a:schemeClr val="bg1">
                    <a:lumMod val="50000"/>
                  </a:schemeClr>
                </a:solidFill>
              </a:rPr>
              <a:t> 和 </a:t>
            </a:r>
            <a:r>
              <a:rPr lang="en-US" altLang="zh-CN" dirty="0">
                <a:solidFill>
                  <a:schemeClr val="bg1">
                    <a:lumMod val="50000"/>
                  </a:schemeClr>
                </a:solidFill>
              </a:rPr>
              <a:t>MSCOCO </a:t>
            </a:r>
            <a:r>
              <a:rPr lang="en-US" altLang="zh-CN" dirty="0" err="1">
                <a:solidFill>
                  <a:schemeClr val="bg1">
                    <a:lumMod val="50000"/>
                  </a:schemeClr>
                </a:solidFill>
              </a:rPr>
              <a:t>Keypoints</a:t>
            </a:r>
            <a:r>
              <a:rPr lang="en-US" altLang="zh-CN" dirty="0">
                <a:solidFill>
                  <a:schemeClr val="bg1">
                    <a:lumMod val="50000"/>
                  </a:schemeClr>
                </a:solidFill>
              </a:rPr>
              <a:t> Dataset</a:t>
            </a:r>
            <a:r>
              <a:rPr lang="zh-CN" altLang="en-US" dirty="0">
                <a:solidFill>
                  <a:schemeClr val="bg1">
                    <a:lumMod val="50000"/>
                  </a:schemeClr>
                </a:solidFill>
              </a:rPr>
              <a:t>。</a:t>
            </a:r>
            <a:endParaRPr lang="en-US" altLang="zh-CN" dirty="0">
              <a:solidFill>
                <a:schemeClr val="bg1">
                  <a:lumMod val="50000"/>
                </a:schemeClr>
              </a:solidFill>
            </a:endParaRPr>
          </a:p>
        </p:txBody>
      </p:sp>
      <p:graphicFrame>
        <p:nvGraphicFramePr>
          <p:cNvPr id="10" name="表格 9">
            <a:extLst>
              <a:ext uri="{FF2B5EF4-FFF2-40B4-BE49-F238E27FC236}">
                <a16:creationId xmlns:a16="http://schemas.microsoft.com/office/drawing/2014/main" id="{A2F6BE2E-CFFD-4644-8E70-BD5D1F6E4AF5}"/>
              </a:ext>
            </a:extLst>
          </p:cNvPr>
          <p:cNvGraphicFramePr>
            <a:graphicFrameLocks noGrp="1"/>
          </p:cNvGraphicFramePr>
          <p:nvPr>
            <p:extLst>
              <p:ext uri="{D42A27DB-BD31-4B8C-83A1-F6EECF244321}">
                <p14:modId xmlns:p14="http://schemas.microsoft.com/office/powerpoint/2010/main" val="2081280600"/>
              </p:ext>
            </p:extLst>
          </p:nvPr>
        </p:nvGraphicFramePr>
        <p:xfrm>
          <a:off x="6960634" y="2628512"/>
          <a:ext cx="4783691" cy="2429166"/>
        </p:xfrm>
        <a:graphic>
          <a:graphicData uri="http://schemas.openxmlformats.org/drawingml/2006/table">
            <a:tbl>
              <a:tblPr firstRow="1" firstCol="1" bandRow="1"/>
              <a:tblGrid>
                <a:gridCol w="1645565">
                  <a:extLst>
                    <a:ext uri="{9D8B030D-6E8A-4147-A177-3AD203B41FA5}">
                      <a16:colId xmlns:a16="http://schemas.microsoft.com/office/drawing/2014/main" val="1136212644"/>
                    </a:ext>
                  </a:extLst>
                </a:gridCol>
                <a:gridCol w="661973">
                  <a:extLst>
                    <a:ext uri="{9D8B030D-6E8A-4147-A177-3AD203B41FA5}">
                      <a16:colId xmlns:a16="http://schemas.microsoft.com/office/drawing/2014/main" val="655775034"/>
                    </a:ext>
                  </a:extLst>
                </a:gridCol>
                <a:gridCol w="1814180">
                  <a:extLst>
                    <a:ext uri="{9D8B030D-6E8A-4147-A177-3AD203B41FA5}">
                      <a16:colId xmlns:a16="http://schemas.microsoft.com/office/drawing/2014/main" val="934505920"/>
                    </a:ext>
                  </a:extLst>
                </a:gridCol>
                <a:gridCol w="661973">
                  <a:extLst>
                    <a:ext uri="{9D8B030D-6E8A-4147-A177-3AD203B41FA5}">
                      <a16:colId xmlns:a16="http://schemas.microsoft.com/office/drawing/2014/main" val="543965752"/>
                    </a:ext>
                  </a:extLst>
                </a:gridCol>
              </a:tblGrid>
              <a:tr h="404861">
                <a:tc>
                  <a:txBody>
                    <a:bodyPr/>
                    <a:lstStyle/>
                    <a:p>
                      <a:pPr indent="127000" algn="ctr" latinLnBrk="1" hangingPunct="0">
                        <a:spcAft>
                          <a:spcPts val="0"/>
                        </a:spcAft>
                        <a:tabLst>
                          <a:tab pos="226695" algn="l"/>
                        </a:tabLst>
                      </a:pPr>
                      <a:r>
                        <a:rPr lang="en-US" sz="1400" kern="100" dirty="0">
                          <a:effectLst/>
                          <a:latin typeface="宋体" panose="02010600030101010101" pitchFamily="2" charset="-122"/>
                          <a:ea typeface="宋体" panose="02010600030101010101" pitchFamily="2" charset="-122"/>
                        </a:rPr>
                        <a:t>Method</a:t>
                      </a:r>
                      <a:endParaRPr lang="zh-CN" sz="11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kern="100">
                          <a:effectLst/>
                          <a:latin typeface="宋体" panose="02010600030101010101" pitchFamily="2" charset="-122"/>
                          <a:ea typeface="宋体" panose="02010600030101010101" pitchFamily="2" charset="-122"/>
                        </a:rPr>
                        <a:t>PCKh</a:t>
                      </a:r>
                      <a:endParaRPr lang="zh-CN" sz="11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kern="100">
                          <a:effectLst/>
                          <a:latin typeface="宋体" panose="02010600030101010101" pitchFamily="2" charset="-122"/>
                          <a:ea typeface="宋体" panose="02010600030101010101" pitchFamily="2" charset="-122"/>
                        </a:rPr>
                        <a:t>Method</a:t>
                      </a:r>
                      <a:endParaRPr lang="zh-CN" sz="11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kern="100">
                          <a:effectLst/>
                          <a:latin typeface="宋体" panose="02010600030101010101" pitchFamily="2" charset="-122"/>
                          <a:ea typeface="宋体" panose="02010600030101010101" pitchFamily="2" charset="-122"/>
                        </a:rPr>
                        <a:t>PCKh</a:t>
                      </a:r>
                      <a:endParaRPr lang="zh-CN" sz="11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2635691"/>
                  </a:ext>
                </a:extLst>
              </a:tr>
              <a:tr h="404861">
                <a:tc>
                  <a:txBody>
                    <a:bodyPr/>
                    <a:lstStyle/>
                    <a:p>
                      <a:pPr indent="127000" algn="ctr" latinLnBrk="1" hangingPunct="0">
                        <a:spcAft>
                          <a:spcPts val="0"/>
                        </a:spcAft>
                        <a:tabLst>
                          <a:tab pos="226695" algn="l"/>
                        </a:tabLst>
                      </a:pPr>
                      <a:r>
                        <a:rPr lang="en-US" sz="1400" kern="100" dirty="0">
                          <a:effectLst/>
                          <a:latin typeface="宋体" panose="02010600030101010101" pitchFamily="2" charset="-122"/>
                          <a:ea typeface="宋体" panose="02010600030101010101" pitchFamily="2" charset="-122"/>
                        </a:rPr>
                        <a:t>Fierau,CVPR18</a:t>
                      </a:r>
                      <a:endParaRPr lang="zh-CN" sz="11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kern="100">
                          <a:effectLst/>
                          <a:latin typeface="宋体" panose="02010600030101010101" pitchFamily="2" charset="-122"/>
                          <a:ea typeface="宋体" panose="02010600030101010101" pitchFamily="2" charset="-122"/>
                        </a:rPr>
                        <a:t>78.0</a:t>
                      </a:r>
                      <a:endParaRPr lang="zh-CN" sz="11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kern="100">
                          <a:effectLst/>
                          <a:latin typeface="宋体" panose="02010600030101010101" pitchFamily="2" charset="-122"/>
                          <a:ea typeface="宋体" panose="02010600030101010101" pitchFamily="2" charset="-122"/>
                        </a:rPr>
                        <a:t>Varad.,arXiv17</a:t>
                      </a:r>
                      <a:endParaRPr lang="zh-CN" sz="11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kern="100">
                          <a:effectLst/>
                          <a:latin typeface="宋体" panose="02010600030101010101" pitchFamily="2" charset="-122"/>
                          <a:ea typeface="宋体" panose="02010600030101010101" pitchFamily="2" charset="-122"/>
                        </a:rPr>
                        <a:t>72.2</a:t>
                      </a:r>
                      <a:endParaRPr lang="zh-CN" sz="11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1760057"/>
                  </a:ext>
                </a:extLst>
              </a:tr>
              <a:tr h="404861">
                <a:tc>
                  <a:txBody>
                    <a:bodyPr/>
                    <a:lstStyle/>
                    <a:p>
                      <a:pPr indent="127000" algn="ctr" latinLnBrk="1" hangingPunct="0">
                        <a:spcAft>
                          <a:spcPts val="0"/>
                        </a:spcAft>
                        <a:tabLst>
                          <a:tab pos="226695" algn="l"/>
                        </a:tabLst>
                      </a:pPr>
                      <a:r>
                        <a:rPr lang="en-US" sz="1400" kern="100">
                          <a:effectLst/>
                          <a:latin typeface="宋体" panose="02010600030101010101" pitchFamily="2" charset="-122"/>
                          <a:ea typeface="宋体" panose="02010600030101010101" pitchFamily="2" charset="-122"/>
                        </a:rPr>
                        <a:t>Newell,NIPS17</a:t>
                      </a:r>
                      <a:endParaRPr lang="zh-CN" sz="11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kern="100" dirty="0">
                          <a:effectLst/>
                          <a:latin typeface="宋体" panose="02010600030101010101" pitchFamily="2" charset="-122"/>
                          <a:ea typeface="宋体" panose="02010600030101010101" pitchFamily="2" charset="-122"/>
                        </a:rPr>
                        <a:t>77.5</a:t>
                      </a:r>
                      <a:endParaRPr lang="zh-CN" sz="11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kern="100">
                          <a:effectLst/>
                          <a:latin typeface="宋体" panose="02010600030101010101" pitchFamily="2" charset="-122"/>
                          <a:ea typeface="宋体" panose="02010600030101010101" pitchFamily="2" charset="-122"/>
                        </a:rPr>
                        <a:t>Levink.,CVPR17</a:t>
                      </a:r>
                      <a:endParaRPr lang="zh-CN" sz="11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kern="100">
                          <a:effectLst/>
                          <a:latin typeface="宋体" panose="02010600030101010101" pitchFamily="2" charset="-122"/>
                          <a:ea typeface="宋体" panose="02010600030101010101" pitchFamily="2" charset="-122"/>
                        </a:rPr>
                        <a:t>70.6</a:t>
                      </a:r>
                      <a:endParaRPr lang="zh-CN" sz="11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6818634"/>
                  </a:ext>
                </a:extLst>
              </a:tr>
              <a:tr h="404861">
                <a:tc>
                  <a:txBody>
                    <a:bodyPr/>
                    <a:lstStyle/>
                    <a:p>
                      <a:pPr indent="127000" algn="ctr" latinLnBrk="1" hangingPunct="0">
                        <a:spcAft>
                          <a:spcPts val="0"/>
                        </a:spcAft>
                        <a:tabLst>
                          <a:tab pos="226695" algn="l"/>
                        </a:tabLst>
                      </a:pPr>
                      <a:r>
                        <a:rPr lang="en-US" sz="1400" kern="100">
                          <a:effectLst/>
                          <a:latin typeface="宋体" panose="02010600030101010101" pitchFamily="2" charset="-122"/>
                          <a:ea typeface="宋体" panose="02010600030101010101" pitchFamily="2" charset="-122"/>
                        </a:rPr>
                        <a:t>Fang,arXiv16</a:t>
                      </a:r>
                      <a:endParaRPr lang="zh-CN" sz="11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kern="100" dirty="0">
                          <a:effectLst/>
                          <a:latin typeface="宋体" panose="02010600030101010101" pitchFamily="2" charset="-122"/>
                          <a:ea typeface="宋体" panose="02010600030101010101" pitchFamily="2" charset="-122"/>
                        </a:rPr>
                        <a:t>76.7</a:t>
                      </a:r>
                      <a:endParaRPr lang="zh-CN" sz="11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kern="100" dirty="0">
                          <a:effectLst/>
                          <a:latin typeface="宋体" panose="02010600030101010101" pitchFamily="2" charset="-122"/>
                          <a:ea typeface="宋体" panose="02010600030101010101" pitchFamily="2" charset="-122"/>
                        </a:rPr>
                        <a:t>Insaf.,arXiv16</a:t>
                      </a:r>
                      <a:endParaRPr lang="zh-CN" sz="11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kern="100">
                          <a:effectLst/>
                          <a:latin typeface="宋体" panose="02010600030101010101" pitchFamily="2" charset="-122"/>
                          <a:ea typeface="宋体" panose="02010600030101010101" pitchFamily="2" charset="-122"/>
                        </a:rPr>
                        <a:t>70.0</a:t>
                      </a:r>
                      <a:endParaRPr lang="zh-CN" sz="11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9821386"/>
                  </a:ext>
                </a:extLst>
              </a:tr>
              <a:tr h="404861">
                <a:tc>
                  <a:txBody>
                    <a:bodyPr/>
                    <a:lstStyle/>
                    <a:p>
                      <a:pPr indent="127000" algn="ctr" latinLnBrk="1" hangingPunct="0">
                        <a:spcAft>
                          <a:spcPts val="0"/>
                        </a:spcAft>
                        <a:tabLst>
                          <a:tab pos="226695" algn="l"/>
                        </a:tabLst>
                      </a:pPr>
                      <a:r>
                        <a:rPr lang="en-US" sz="1400" kern="100">
                          <a:effectLst/>
                          <a:latin typeface="宋体" panose="02010600030101010101" pitchFamily="2" charset="-122"/>
                          <a:ea typeface="宋体" panose="02010600030101010101" pitchFamily="2" charset="-122"/>
                        </a:rPr>
                        <a:t>Cao,CVPR17</a:t>
                      </a:r>
                      <a:endParaRPr lang="zh-CN" sz="11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kern="100">
                          <a:effectLst/>
                          <a:latin typeface="宋体" panose="02010600030101010101" pitchFamily="2" charset="-122"/>
                          <a:ea typeface="宋体" panose="02010600030101010101" pitchFamily="2" charset="-122"/>
                        </a:rPr>
                        <a:t>75.6</a:t>
                      </a:r>
                      <a:endParaRPr lang="zh-CN" sz="11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kern="100" dirty="0">
                          <a:effectLst/>
                          <a:latin typeface="宋体" panose="02010600030101010101" pitchFamily="2" charset="-122"/>
                          <a:ea typeface="宋体" panose="02010600030101010101" pitchFamily="2" charset="-122"/>
                        </a:rPr>
                        <a:t>Insafu.,ECCV16</a:t>
                      </a:r>
                      <a:endParaRPr lang="zh-CN" sz="11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kern="100">
                          <a:effectLst/>
                          <a:latin typeface="宋体" panose="02010600030101010101" pitchFamily="2" charset="-122"/>
                          <a:ea typeface="宋体" panose="02010600030101010101" pitchFamily="2" charset="-122"/>
                        </a:rPr>
                        <a:t>59.5</a:t>
                      </a:r>
                      <a:endParaRPr lang="zh-CN" sz="11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719101"/>
                  </a:ext>
                </a:extLst>
              </a:tr>
              <a:tr h="404861">
                <a:tc>
                  <a:txBody>
                    <a:bodyPr/>
                    <a:lstStyle/>
                    <a:p>
                      <a:pPr indent="127000" algn="ctr" latinLnBrk="1" hangingPunct="0">
                        <a:spcAft>
                          <a:spcPts val="0"/>
                        </a:spcAft>
                        <a:tabLst>
                          <a:tab pos="226695" algn="l"/>
                        </a:tabLst>
                      </a:pPr>
                      <a:r>
                        <a:rPr lang="en-US" sz="1400" kern="100">
                          <a:effectLst/>
                          <a:latin typeface="宋体" panose="02010600030101010101" pitchFamily="2" charset="-122"/>
                          <a:ea typeface="宋体" panose="02010600030101010101" pitchFamily="2" charset="-122"/>
                        </a:rPr>
                        <a:t>Insaf.,CVPR17</a:t>
                      </a:r>
                      <a:endParaRPr lang="zh-CN" sz="11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kern="100">
                          <a:effectLst/>
                          <a:latin typeface="宋体" panose="02010600030101010101" pitchFamily="2" charset="-122"/>
                          <a:ea typeface="宋体" panose="02010600030101010101" pitchFamily="2" charset="-122"/>
                        </a:rPr>
                        <a:t>74.3</a:t>
                      </a:r>
                      <a:endParaRPr lang="zh-CN" sz="11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kern="100" dirty="0">
                          <a:effectLst/>
                          <a:latin typeface="宋体" panose="02010600030101010101" pitchFamily="2" charset="-122"/>
                          <a:ea typeface="宋体" panose="02010600030101010101" pitchFamily="2" charset="-122"/>
                        </a:rPr>
                        <a:t>Iqbal,ECCVw16</a:t>
                      </a:r>
                      <a:endParaRPr lang="zh-CN" sz="11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kern="100" dirty="0">
                          <a:effectLst/>
                          <a:latin typeface="宋体" panose="02010600030101010101" pitchFamily="2" charset="-122"/>
                          <a:ea typeface="宋体" panose="02010600030101010101" pitchFamily="2" charset="-122"/>
                        </a:rPr>
                        <a:t>43.1</a:t>
                      </a:r>
                      <a:endParaRPr lang="zh-CN" sz="11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1662901"/>
                  </a:ext>
                </a:extLst>
              </a:tr>
            </a:tbl>
          </a:graphicData>
        </a:graphic>
      </p:graphicFrame>
      <p:sp>
        <p:nvSpPr>
          <p:cNvPr id="11" name="矩形 10">
            <a:extLst>
              <a:ext uri="{FF2B5EF4-FFF2-40B4-BE49-F238E27FC236}">
                <a16:creationId xmlns:a16="http://schemas.microsoft.com/office/drawing/2014/main" id="{D064E728-D320-41E8-9DC0-210CCC9B6656}"/>
              </a:ext>
            </a:extLst>
          </p:cNvPr>
          <p:cNvSpPr/>
          <p:nvPr/>
        </p:nvSpPr>
        <p:spPr>
          <a:xfrm>
            <a:off x="7870822" y="2184730"/>
            <a:ext cx="2963312" cy="307777"/>
          </a:xfrm>
          <a:prstGeom prst="rect">
            <a:avLst/>
          </a:prstGeom>
        </p:spPr>
        <p:txBody>
          <a:bodyPr wrap="none">
            <a:spAutoFit/>
          </a:bodyPr>
          <a:lstStyle/>
          <a:p>
            <a:pPr indent="127000" algn="ctr" latinLnBrk="1" hangingPunct="0">
              <a:spcAft>
                <a:spcPts val="0"/>
              </a:spcAft>
              <a:tabLst>
                <a:tab pos="226695" algn="l"/>
              </a:tabLst>
            </a:pPr>
            <a:r>
              <a:rPr lang="zh-CN" altLang="zh-CN" sz="1400" kern="100" dirty="0">
                <a:solidFill>
                  <a:schemeClr val="bg1">
                    <a:lumMod val="50000"/>
                  </a:schemeClr>
                </a:solidFill>
                <a:latin typeface="Times New Roman" panose="02020603050405020304" pitchFamily="18" charset="0"/>
                <a:ea typeface="黑体" panose="02010609060101010101" pitchFamily="49" charset="-122"/>
              </a:rPr>
              <a:t>表</a:t>
            </a:r>
            <a:r>
              <a:rPr lang="en-US" altLang="zh-CN" sz="1400" kern="100" dirty="0">
                <a:solidFill>
                  <a:schemeClr val="bg1">
                    <a:lumMod val="50000"/>
                  </a:schemeClr>
                </a:solidFill>
                <a:latin typeface="Times New Roman" panose="02020603050405020304" pitchFamily="18" charset="0"/>
                <a:ea typeface="黑体" panose="02010609060101010101" pitchFamily="49" charset="-122"/>
              </a:rPr>
              <a:t>2 </a:t>
            </a:r>
            <a:r>
              <a:rPr lang="en-US" altLang="zh-CN" sz="1400" dirty="0">
                <a:solidFill>
                  <a:schemeClr val="bg1">
                    <a:lumMod val="50000"/>
                  </a:schemeClr>
                </a:solidFill>
              </a:rPr>
              <a:t>MPII Multi-Person</a:t>
            </a:r>
            <a:r>
              <a:rPr lang="zh-CN" altLang="zh-CN" sz="1400" kern="100" dirty="0">
                <a:solidFill>
                  <a:schemeClr val="bg1">
                    <a:lumMod val="50000"/>
                  </a:schemeClr>
                </a:solidFill>
                <a:latin typeface="Times New Roman" panose="02020603050405020304" pitchFamily="18" charset="0"/>
                <a:ea typeface="黑体" panose="02010609060101010101" pitchFamily="49" charset="-122"/>
              </a:rPr>
              <a:t>数据集排名</a:t>
            </a:r>
            <a:endParaRPr lang="zh-CN" altLang="zh-CN" sz="1400" kern="100" dirty="0">
              <a:solidFill>
                <a:schemeClr val="bg1">
                  <a:lumMod val="50000"/>
                </a:schemeClr>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223440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err="1"/>
              <a:t>Deepcut&amp;Deepercut</a:t>
            </a:r>
            <a:r>
              <a:rPr lang="zh-CN" altLang="en-US" dirty="0"/>
              <a:t>方法</a:t>
            </a:r>
            <a:endParaRPr lang="en-US" altLang="zh-CN" dirty="0"/>
          </a:p>
        </p:txBody>
      </p:sp>
      <p:sp>
        <p:nvSpPr>
          <p:cNvPr id="3" name="文本占位符 2"/>
          <p:cNvSpPr>
            <a:spLocks noGrp="1"/>
          </p:cNvSpPr>
          <p:nvPr>
            <p:ph type="body" sz="quarter" idx="11"/>
          </p:nvPr>
        </p:nvSpPr>
        <p:spPr/>
        <p:txBody>
          <a:bodyPr/>
          <a:lstStyle/>
          <a:p>
            <a:r>
              <a:rPr lang="en-US" altLang="zh-CN" dirty="0" err="1"/>
              <a:t>Deepcut&amp;Deepercut</a:t>
            </a:r>
            <a:endParaRPr lang="zh-CN" altLang="en-US" dirty="0"/>
          </a:p>
        </p:txBody>
      </p:sp>
      <p:sp>
        <p:nvSpPr>
          <p:cNvPr id="8" name="文本框 7">
            <a:extLst>
              <a:ext uri="{FF2B5EF4-FFF2-40B4-BE49-F238E27FC236}">
                <a16:creationId xmlns:a16="http://schemas.microsoft.com/office/drawing/2014/main" id="{54187185-12FF-4E80-9AE5-C17E82DD48FC}"/>
              </a:ext>
            </a:extLst>
          </p:cNvPr>
          <p:cNvSpPr txBox="1"/>
          <p:nvPr/>
        </p:nvSpPr>
        <p:spPr>
          <a:xfrm>
            <a:off x="215999" y="1204521"/>
            <a:ext cx="6557333" cy="400110"/>
          </a:xfrm>
          <a:prstGeom prst="rect">
            <a:avLst/>
          </a:prstGeom>
          <a:noFill/>
        </p:spPr>
        <p:txBody>
          <a:bodyPr wrap="square" rtlCol="0">
            <a:spAutoFit/>
          </a:bodyPr>
          <a:lstStyle/>
          <a:p>
            <a:r>
              <a:rPr lang="zh-CN" altLang="en-US" sz="2000" dirty="0">
                <a:solidFill>
                  <a:schemeClr val="bg1">
                    <a:lumMod val="50000"/>
                  </a:schemeClr>
                </a:solidFill>
              </a:rPr>
              <a:t>二、</a:t>
            </a:r>
            <a:r>
              <a:rPr lang="en-US" altLang="zh-CN" sz="2000" dirty="0" err="1">
                <a:solidFill>
                  <a:schemeClr val="bg1">
                    <a:lumMod val="50000"/>
                  </a:schemeClr>
                </a:solidFill>
              </a:rPr>
              <a:t>Deepcut</a:t>
            </a:r>
            <a:r>
              <a:rPr lang="zh-CN" altLang="en-US" sz="2000" dirty="0">
                <a:solidFill>
                  <a:schemeClr val="bg1">
                    <a:lumMod val="50000"/>
                  </a:schemeClr>
                </a:solidFill>
              </a:rPr>
              <a:t>方法</a:t>
            </a:r>
          </a:p>
        </p:txBody>
      </p:sp>
      <p:sp>
        <p:nvSpPr>
          <p:cNvPr id="9" name="文本框 8">
            <a:extLst>
              <a:ext uri="{FF2B5EF4-FFF2-40B4-BE49-F238E27FC236}">
                <a16:creationId xmlns:a16="http://schemas.microsoft.com/office/drawing/2014/main" id="{F284FBC2-8CEB-4683-9C3A-1335200DB056}"/>
              </a:ext>
            </a:extLst>
          </p:cNvPr>
          <p:cNvSpPr txBox="1"/>
          <p:nvPr/>
        </p:nvSpPr>
        <p:spPr>
          <a:xfrm>
            <a:off x="215999" y="1573853"/>
            <a:ext cx="6965851" cy="1477328"/>
          </a:xfrm>
          <a:prstGeom prst="rect">
            <a:avLst/>
          </a:prstGeom>
          <a:noFill/>
        </p:spPr>
        <p:txBody>
          <a:bodyPr wrap="square" rtlCol="0">
            <a:spAutoFit/>
          </a:bodyPr>
          <a:lstStyle/>
          <a:p>
            <a:r>
              <a:rPr lang="en-US" altLang="zh-CN" dirty="0">
                <a:solidFill>
                  <a:schemeClr val="bg1">
                    <a:lumMod val="50000"/>
                  </a:schemeClr>
                </a:solidFill>
              </a:rPr>
              <a:t>1</a:t>
            </a:r>
            <a:r>
              <a:rPr lang="zh-CN" altLang="en-US" dirty="0">
                <a:solidFill>
                  <a:schemeClr val="bg1">
                    <a:lumMod val="50000"/>
                  </a:schemeClr>
                </a:solidFill>
              </a:rPr>
              <a:t>、方法概述：</a:t>
            </a:r>
            <a:r>
              <a:rPr lang="en-US" altLang="zh-CN" dirty="0" err="1">
                <a:solidFill>
                  <a:schemeClr val="bg1">
                    <a:lumMod val="50000"/>
                  </a:schemeClr>
                </a:solidFill>
              </a:rPr>
              <a:t>Deepcut</a:t>
            </a:r>
            <a:r>
              <a:rPr lang="zh-CN" altLang="en-US" dirty="0">
                <a:solidFill>
                  <a:schemeClr val="bg1">
                    <a:lumMod val="50000"/>
                  </a:schemeClr>
                </a:solidFill>
              </a:rPr>
              <a:t>方法采用了自顶向下的方法针对多人场景下进行姿态识别。该方法首先采用</a:t>
            </a:r>
            <a:r>
              <a:rPr lang="en-US" altLang="zh-CN" dirty="0">
                <a:solidFill>
                  <a:schemeClr val="bg1">
                    <a:lumMod val="50000"/>
                  </a:schemeClr>
                </a:solidFill>
              </a:rPr>
              <a:t>CNN</a:t>
            </a:r>
            <a:r>
              <a:rPr lang="zh-CN" altLang="en-US" dirty="0">
                <a:solidFill>
                  <a:schemeClr val="bg1">
                    <a:lumMod val="50000"/>
                  </a:schemeClr>
                </a:solidFill>
              </a:rPr>
              <a:t>神经网络检测人体，得到人体的候选区域，再判断这些关节属于哪一个人，最后采用整数线性规划（</a:t>
            </a:r>
            <a:r>
              <a:rPr lang="en-US" altLang="zh-CN" dirty="0">
                <a:solidFill>
                  <a:schemeClr val="bg1">
                    <a:lumMod val="50000"/>
                  </a:schemeClr>
                </a:solidFill>
              </a:rPr>
              <a:t>integer linear programming</a:t>
            </a:r>
            <a:r>
              <a:rPr lang="zh-CN" altLang="en-US" dirty="0">
                <a:solidFill>
                  <a:schemeClr val="bg1">
                    <a:lumMod val="50000"/>
                  </a:schemeClr>
                </a:solidFill>
              </a:rPr>
              <a:t>）对模型进行优化。</a:t>
            </a:r>
            <a:endParaRPr lang="en-US" altLang="zh-CN" dirty="0">
              <a:solidFill>
                <a:schemeClr val="bg1">
                  <a:lumMod val="50000"/>
                </a:schemeClr>
              </a:solidFill>
            </a:endParaRPr>
          </a:p>
          <a:p>
            <a:r>
              <a:rPr lang="en-US" altLang="zh-CN" dirty="0">
                <a:solidFill>
                  <a:schemeClr val="bg1">
                    <a:lumMod val="50000"/>
                  </a:schemeClr>
                </a:solidFill>
              </a:rPr>
              <a:t>2</a:t>
            </a:r>
            <a:r>
              <a:rPr lang="zh-CN" altLang="en-US" dirty="0">
                <a:solidFill>
                  <a:schemeClr val="bg1">
                    <a:lumMod val="50000"/>
                  </a:schemeClr>
                </a:solidFill>
              </a:rPr>
              <a:t>、网络框架：</a:t>
            </a:r>
            <a:endParaRPr lang="en-US" altLang="zh-CN" dirty="0">
              <a:solidFill>
                <a:schemeClr val="bg1">
                  <a:lumMod val="50000"/>
                </a:schemeClr>
              </a:solidFill>
            </a:endParaRPr>
          </a:p>
        </p:txBody>
      </p:sp>
      <p:pic>
        <p:nvPicPr>
          <p:cNvPr id="7" name="图片 6">
            <a:extLst>
              <a:ext uri="{FF2B5EF4-FFF2-40B4-BE49-F238E27FC236}">
                <a16:creationId xmlns:a16="http://schemas.microsoft.com/office/drawing/2014/main" id="{C9919D89-7F2B-4D7D-8202-765327B0121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4613" y1="10684" x2="94264" y2="37607"/>
                        <a14:foregroundMark x1="4738" y1="4274" x2="53367" y2="5769"/>
                        <a14:foregroundMark x1="5237" y1="17949" x2="14713" y2="89316"/>
                        <a14:foregroundMark x1="8978" y1="19017" x2="19451" y2="80983"/>
                        <a14:foregroundMark x1="7855" y1="19444" x2="39027" y2="55342"/>
                        <a14:foregroundMark x1="13965" y1="23932" x2="49501" y2="36752"/>
                        <a14:foregroundMark x1="21820" y1="17949" x2="84788" y2="45085"/>
                        <a14:foregroundMark x1="58229" y1="20726" x2="98504" y2="27564"/>
                        <a14:foregroundMark x1="45511" y1="17949" x2="86409" y2="70085"/>
                        <a14:foregroundMark x1="33042" y1="43162" x2="6733" y2="94444"/>
                        <a14:foregroundMark x1="1621" y1="35470" x2="4239" y2="86966"/>
                        <a14:foregroundMark x1="11471" y1="52137" x2="8853" y2="87179"/>
                        <a14:foregroundMark x1="16833" y1="31410" x2="37032" y2="96795"/>
                        <a14:foregroundMark x1="91521" y1="19017" x2="99875" y2="56838"/>
                        <a14:backgroundMark x1="56608" y1="96368" x2="98504" y2="95513"/>
                      </a14:backgroundRemoval>
                    </a14:imgEffect>
                  </a14:imgLayer>
                </a14:imgProps>
              </a:ext>
              <a:ext uri="{28A0092B-C50C-407E-A947-70E740481C1C}">
                <a14:useLocalDpi xmlns:a14="http://schemas.microsoft.com/office/drawing/2010/main" val="0"/>
              </a:ext>
            </a:extLst>
          </a:blip>
          <a:srcRect/>
          <a:stretch/>
        </p:blipFill>
        <p:spPr>
          <a:xfrm>
            <a:off x="1789161" y="3051181"/>
            <a:ext cx="5821314" cy="3206744"/>
          </a:xfrm>
          <a:prstGeom prst="rect">
            <a:avLst/>
          </a:prstGeom>
        </p:spPr>
      </p:pic>
      <p:sp>
        <p:nvSpPr>
          <p:cNvPr id="10" name="矩形 9">
            <a:extLst>
              <a:ext uri="{FF2B5EF4-FFF2-40B4-BE49-F238E27FC236}">
                <a16:creationId xmlns:a16="http://schemas.microsoft.com/office/drawing/2014/main" id="{3046E3F2-8E3F-4224-BA87-C10117816631}"/>
              </a:ext>
            </a:extLst>
          </p:cNvPr>
          <p:cNvSpPr/>
          <p:nvPr/>
        </p:nvSpPr>
        <p:spPr>
          <a:xfrm>
            <a:off x="3257550" y="6311125"/>
            <a:ext cx="2438488" cy="307777"/>
          </a:xfrm>
          <a:prstGeom prst="rect">
            <a:avLst/>
          </a:prstGeom>
        </p:spPr>
        <p:txBody>
          <a:bodyPr wrap="none">
            <a:spAutoFit/>
          </a:bodyPr>
          <a:lstStyle/>
          <a:p>
            <a:pPr indent="127000" algn="ctr" latinLnBrk="1" hangingPunct="0">
              <a:spcAft>
                <a:spcPts val="0"/>
              </a:spcAft>
              <a:tabLst>
                <a:tab pos="226695" algn="l"/>
              </a:tabLst>
            </a:pPr>
            <a:r>
              <a:rPr lang="en-US" altLang="zh-CN" sz="1400" kern="100" dirty="0">
                <a:solidFill>
                  <a:schemeClr val="bg1">
                    <a:lumMod val="50000"/>
                  </a:schemeClr>
                </a:solidFill>
                <a:latin typeface="Times New Roman" panose="02020603050405020304" pitchFamily="18" charset="0"/>
                <a:ea typeface="黑体" panose="02010609060101010101" pitchFamily="49" charset="-122"/>
              </a:rPr>
              <a:t>Flowing </a:t>
            </a:r>
            <a:r>
              <a:rPr lang="en-US" altLang="zh-CN" sz="1400" kern="100" dirty="0" err="1">
                <a:solidFill>
                  <a:schemeClr val="bg1">
                    <a:lumMod val="50000"/>
                  </a:schemeClr>
                </a:solidFill>
                <a:latin typeface="Times New Roman" panose="02020603050405020304" pitchFamily="18" charset="0"/>
                <a:ea typeface="黑体" panose="02010609060101010101" pitchFamily="49" charset="-122"/>
              </a:rPr>
              <a:t>ConvNets</a:t>
            </a:r>
            <a:r>
              <a:rPr lang="en-US" altLang="zh-CN" sz="1400" kern="100" dirty="0">
                <a:solidFill>
                  <a:schemeClr val="bg1">
                    <a:lumMod val="50000"/>
                  </a:schemeClr>
                </a:solidFill>
                <a:latin typeface="Times New Roman" panose="02020603050405020304" pitchFamily="18" charset="0"/>
                <a:ea typeface="黑体" panose="02010609060101010101" pitchFamily="49" charset="-122"/>
              </a:rPr>
              <a:t> </a:t>
            </a:r>
            <a:r>
              <a:rPr lang="zh-CN" altLang="en-US" sz="1400" kern="100" dirty="0">
                <a:solidFill>
                  <a:schemeClr val="bg1">
                    <a:lumMod val="50000"/>
                  </a:schemeClr>
                </a:solidFill>
                <a:latin typeface="Times New Roman" panose="02020603050405020304" pitchFamily="18" charset="0"/>
                <a:ea typeface="黑体" panose="02010609060101010101" pitchFamily="49" charset="-122"/>
              </a:rPr>
              <a:t>网络框架</a:t>
            </a:r>
            <a:endParaRPr lang="zh-CN" altLang="zh-CN" sz="1400" kern="100" dirty="0">
              <a:solidFill>
                <a:schemeClr val="bg1">
                  <a:lumMod val="50000"/>
                </a:schemeClr>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014721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err="1"/>
              <a:t>Deepcut</a:t>
            </a:r>
            <a:r>
              <a:rPr lang="zh-CN" altLang="en-US" dirty="0"/>
              <a:t>、方法</a:t>
            </a:r>
            <a:endParaRPr lang="en-US" altLang="zh-CN" dirty="0"/>
          </a:p>
        </p:txBody>
      </p:sp>
      <p:sp>
        <p:nvSpPr>
          <p:cNvPr id="3" name="文本占位符 2"/>
          <p:cNvSpPr>
            <a:spLocks noGrp="1"/>
          </p:cNvSpPr>
          <p:nvPr>
            <p:ph type="body" sz="quarter" idx="11"/>
          </p:nvPr>
        </p:nvSpPr>
        <p:spPr/>
        <p:txBody>
          <a:bodyPr/>
          <a:lstStyle/>
          <a:p>
            <a:r>
              <a:rPr lang="en-US" altLang="zh-CN" dirty="0" err="1"/>
              <a:t>Deepcut</a:t>
            </a:r>
            <a:endParaRPr lang="zh-CN" altLang="en-US" dirty="0"/>
          </a:p>
        </p:txBody>
      </p:sp>
      <p:sp>
        <p:nvSpPr>
          <p:cNvPr id="9" name="文本框 8">
            <a:extLst>
              <a:ext uri="{FF2B5EF4-FFF2-40B4-BE49-F238E27FC236}">
                <a16:creationId xmlns:a16="http://schemas.microsoft.com/office/drawing/2014/main" id="{F284FBC2-8CEB-4683-9C3A-1335200DB056}"/>
              </a:ext>
            </a:extLst>
          </p:cNvPr>
          <p:cNvSpPr txBox="1"/>
          <p:nvPr/>
        </p:nvSpPr>
        <p:spPr>
          <a:xfrm>
            <a:off x="215999" y="1573853"/>
            <a:ext cx="5880001" cy="3416320"/>
          </a:xfrm>
          <a:prstGeom prst="rect">
            <a:avLst/>
          </a:prstGeom>
          <a:noFill/>
        </p:spPr>
        <p:txBody>
          <a:bodyPr wrap="square" rtlCol="0">
            <a:spAutoFit/>
          </a:bodyPr>
          <a:lstStyle/>
          <a:p>
            <a:r>
              <a:rPr lang="en-US" altLang="zh-CN" dirty="0">
                <a:solidFill>
                  <a:schemeClr val="bg1">
                    <a:lumMod val="50000"/>
                  </a:schemeClr>
                </a:solidFill>
              </a:rPr>
              <a:t>3</a:t>
            </a:r>
            <a:r>
              <a:rPr lang="zh-CN" altLang="en-US" dirty="0">
                <a:solidFill>
                  <a:schemeClr val="bg1">
                    <a:lumMod val="50000"/>
                  </a:schemeClr>
                </a:solidFill>
              </a:rPr>
              <a:t>、</a:t>
            </a:r>
            <a:r>
              <a:rPr lang="en-US" altLang="zh-CN" dirty="0" err="1">
                <a:solidFill>
                  <a:schemeClr val="bg1">
                    <a:lumMod val="50000"/>
                  </a:schemeClr>
                </a:solidFill>
              </a:rPr>
              <a:t>Deepcut</a:t>
            </a:r>
            <a:r>
              <a:rPr lang="zh-CN" altLang="en-US" dirty="0">
                <a:solidFill>
                  <a:schemeClr val="bg1">
                    <a:lumMod val="50000"/>
                  </a:schemeClr>
                </a:solidFill>
              </a:rPr>
              <a:t>方法的优点</a:t>
            </a:r>
            <a:endParaRPr lang="en-US" altLang="zh-CN" dirty="0">
              <a:solidFill>
                <a:schemeClr val="bg1">
                  <a:lumMod val="50000"/>
                </a:schemeClr>
              </a:solidFill>
            </a:endParaRPr>
          </a:p>
          <a:p>
            <a:r>
              <a:rPr lang="zh-CN" altLang="en-US" dirty="0">
                <a:solidFill>
                  <a:schemeClr val="bg1">
                    <a:lumMod val="50000"/>
                  </a:schemeClr>
                </a:solidFill>
              </a:rPr>
              <a:t>①可以在人数和每个人位置未知的情况下解决多人姿态估计问题。通过归类可以得到每个人的关节点分布。</a:t>
            </a:r>
          </a:p>
          <a:p>
            <a:r>
              <a:rPr lang="zh-CN" altLang="en-US" dirty="0">
                <a:solidFill>
                  <a:schemeClr val="bg1">
                    <a:lumMod val="50000"/>
                  </a:schemeClr>
                </a:solidFill>
              </a:rPr>
              <a:t>②通过图论节点的聚类问题，有效的使用了非极大抑制问题。</a:t>
            </a:r>
          </a:p>
          <a:p>
            <a:r>
              <a:rPr lang="zh-CN" altLang="en-US" dirty="0">
                <a:solidFill>
                  <a:schemeClr val="bg1">
                    <a:lumMod val="50000"/>
                  </a:schemeClr>
                </a:solidFill>
              </a:rPr>
              <a:t>③优化问题可以可以采用整数线性规划（</a:t>
            </a:r>
            <a:r>
              <a:rPr lang="en-US" altLang="zh-CN" dirty="0">
                <a:solidFill>
                  <a:schemeClr val="bg1">
                    <a:lumMod val="50000"/>
                  </a:schemeClr>
                </a:solidFill>
              </a:rPr>
              <a:t>ILP</a:t>
            </a:r>
            <a:r>
              <a:rPr lang="zh-CN" altLang="en-US" dirty="0">
                <a:solidFill>
                  <a:schemeClr val="bg1">
                    <a:lumMod val="50000"/>
                  </a:schemeClr>
                </a:solidFill>
              </a:rPr>
              <a:t>）进行求解，可以采用数学方法得到有效的求解。</a:t>
            </a:r>
            <a:endParaRPr lang="en-US" altLang="zh-CN" dirty="0">
              <a:solidFill>
                <a:schemeClr val="bg1">
                  <a:lumMod val="50000"/>
                </a:schemeClr>
              </a:solidFill>
            </a:endParaRPr>
          </a:p>
          <a:p>
            <a:endParaRPr lang="en-US" altLang="zh-CN" dirty="0">
              <a:solidFill>
                <a:schemeClr val="bg1">
                  <a:lumMod val="50000"/>
                </a:schemeClr>
              </a:solidFill>
            </a:endParaRPr>
          </a:p>
          <a:p>
            <a:r>
              <a:rPr lang="en-US" altLang="zh-CN" dirty="0">
                <a:solidFill>
                  <a:schemeClr val="bg1">
                    <a:lumMod val="50000"/>
                  </a:schemeClr>
                </a:solidFill>
              </a:rPr>
              <a:t>4</a:t>
            </a:r>
            <a:r>
              <a:rPr lang="zh-CN" altLang="en-US" dirty="0">
                <a:solidFill>
                  <a:schemeClr val="bg1">
                    <a:lumMod val="50000"/>
                  </a:schemeClr>
                </a:solidFill>
              </a:rPr>
              <a:t>、</a:t>
            </a:r>
            <a:r>
              <a:rPr lang="en-US" altLang="zh-CN" dirty="0" err="1">
                <a:solidFill>
                  <a:schemeClr val="bg1">
                    <a:lumMod val="50000"/>
                  </a:schemeClr>
                </a:solidFill>
              </a:rPr>
              <a:t>Deepcut</a:t>
            </a:r>
            <a:r>
              <a:rPr lang="zh-CN" altLang="en-US" dirty="0">
                <a:solidFill>
                  <a:schemeClr val="bg1">
                    <a:lumMod val="50000"/>
                  </a:schemeClr>
                </a:solidFill>
              </a:rPr>
              <a:t>方法的不足</a:t>
            </a:r>
            <a:endParaRPr lang="en-US" altLang="zh-CN" dirty="0">
              <a:solidFill>
                <a:schemeClr val="bg1">
                  <a:lumMod val="50000"/>
                </a:schemeClr>
              </a:solidFill>
            </a:endParaRPr>
          </a:p>
          <a:p>
            <a:r>
              <a:rPr lang="zh-CN" altLang="en-US" dirty="0">
                <a:solidFill>
                  <a:schemeClr val="bg1">
                    <a:lumMod val="50000"/>
                  </a:schemeClr>
                </a:solidFill>
              </a:rPr>
              <a:t>       由于使用了自适应的</a:t>
            </a:r>
            <a:r>
              <a:rPr lang="en-US" altLang="zh-CN" dirty="0">
                <a:solidFill>
                  <a:schemeClr val="bg1">
                    <a:lumMod val="50000"/>
                  </a:schemeClr>
                </a:solidFill>
              </a:rPr>
              <a:t>fast R-CNN</a:t>
            </a:r>
            <a:r>
              <a:rPr lang="zh-CN" altLang="en-US" dirty="0">
                <a:solidFill>
                  <a:schemeClr val="bg1">
                    <a:lumMod val="50000"/>
                  </a:schemeClr>
                </a:solidFill>
              </a:rPr>
              <a:t>进行人体的检测，同时又使用</a:t>
            </a:r>
            <a:r>
              <a:rPr lang="en-US" altLang="zh-CN" dirty="0">
                <a:solidFill>
                  <a:schemeClr val="bg1">
                    <a:lumMod val="50000"/>
                  </a:schemeClr>
                </a:solidFill>
              </a:rPr>
              <a:t>ILP</a:t>
            </a:r>
            <a:r>
              <a:rPr lang="zh-CN" altLang="en-US" dirty="0">
                <a:solidFill>
                  <a:schemeClr val="bg1">
                    <a:lumMod val="50000"/>
                  </a:schemeClr>
                </a:solidFill>
              </a:rPr>
              <a:t>进行人体姿态估计。所以该方法的计算复杂度非常大。</a:t>
            </a:r>
            <a:endParaRPr lang="en-US" altLang="zh-CN" dirty="0">
              <a:solidFill>
                <a:schemeClr val="bg1">
                  <a:lumMod val="50000"/>
                </a:schemeClr>
              </a:solidFill>
            </a:endParaRPr>
          </a:p>
        </p:txBody>
      </p:sp>
      <p:pic>
        <p:nvPicPr>
          <p:cNvPr id="4" name="图片 3">
            <a:extLst>
              <a:ext uri="{FF2B5EF4-FFF2-40B4-BE49-F238E27FC236}">
                <a16:creationId xmlns:a16="http://schemas.microsoft.com/office/drawing/2014/main" id="{7CA2E59A-CD5A-4985-B627-2BDCB53CDF0C}"/>
              </a:ext>
            </a:extLst>
          </p:cNvPr>
          <p:cNvPicPr>
            <a:picLocks noChangeAspect="1"/>
          </p:cNvPicPr>
          <p:nvPr/>
        </p:nvPicPr>
        <p:blipFill>
          <a:blip r:embed="rId2"/>
          <a:stretch>
            <a:fillRect/>
          </a:stretch>
        </p:blipFill>
        <p:spPr>
          <a:xfrm>
            <a:off x="7376454" y="712622"/>
            <a:ext cx="5880000" cy="766244"/>
          </a:xfrm>
          <a:prstGeom prst="rect">
            <a:avLst/>
          </a:prstGeom>
        </p:spPr>
      </p:pic>
      <p:pic>
        <p:nvPicPr>
          <p:cNvPr id="5" name="图片 4">
            <a:extLst>
              <a:ext uri="{FF2B5EF4-FFF2-40B4-BE49-F238E27FC236}">
                <a16:creationId xmlns:a16="http://schemas.microsoft.com/office/drawing/2014/main" id="{C80DF4BD-C4A4-4B6F-AEFE-17641005397C}"/>
              </a:ext>
            </a:extLst>
          </p:cNvPr>
          <p:cNvPicPr>
            <a:picLocks noChangeAspect="1"/>
          </p:cNvPicPr>
          <p:nvPr/>
        </p:nvPicPr>
        <p:blipFill>
          <a:blip r:embed="rId3"/>
          <a:stretch>
            <a:fillRect/>
          </a:stretch>
        </p:blipFill>
        <p:spPr>
          <a:xfrm>
            <a:off x="7150623" y="1478866"/>
            <a:ext cx="6942087" cy="4719834"/>
          </a:xfrm>
          <a:prstGeom prst="rect">
            <a:avLst/>
          </a:prstGeom>
        </p:spPr>
      </p:pic>
    </p:spTree>
    <p:extLst>
      <p:ext uri="{BB962C8B-B14F-4D97-AF65-F5344CB8AC3E}">
        <p14:creationId xmlns:p14="http://schemas.microsoft.com/office/powerpoint/2010/main" val="184260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16000" y="392986"/>
            <a:ext cx="6557333" cy="416571"/>
          </a:xfrm>
        </p:spPr>
        <p:txBody>
          <a:bodyPr>
            <a:normAutofit lnSpcReduction="10000"/>
          </a:bodyPr>
          <a:lstStyle/>
          <a:p>
            <a:r>
              <a:rPr lang="en-US" altLang="zh-CN" dirty="0" err="1"/>
              <a:t>Deepercut</a:t>
            </a:r>
            <a:r>
              <a:rPr lang="zh-CN" altLang="en-US" dirty="0"/>
              <a:t>方法</a:t>
            </a:r>
            <a:endParaRPr lang="en-US" altLang="zh-CN" dirty="0"/>
          </a:p>
        </p:txBody>
      </p:sp>
      <p:sp>
        <p:nvSpPr>
          <p:cNvPr id="3" name="文本占位符 2"/>
          <p:cNvSpPr>
            <a:spLocks noGrp="1"/>
          </p:cNvSpPr>
          <p:nvPr>
            <p:ph type="body" sz="quarter" idx="11"/>
          </p:nvPr>
        </p:nvSpPr>
        <p:spPr/>
        <p:txBody>
          <a:bodyPr/>
          <a:lstStyle/>
          <a:p>
            <a:r>
              <a:rPr lang="en-US" altLang="zh-CN" dirty="0" err="1"/>
              <a:t>Deepercut</a:t>
            </a:r>
            <a:endParaRPr lang="zh-CN" altLang="en-US" dirty="0"/>
          </a:p>
        </p:txBody>
      </p:sp>
      <p:sp>
        <p:nvSpPr>
          <p:cNvPr id="9" name="文本框 8">
            <a:extLst>
              <a:ext uri="{FF2B5EF4-FFF2-40B4-BE49-F238E27FC236}">
                <a16:creationId xmlns:a16="http://schemas.microsoft.com/office/drawing/2014/main" id="{F284FBC2-8CEB-4683-9C3A-1335200DB056}"/>
              </a:ext>
            </a:extLst>
          </p:cNvPr>
          <p:cNvSpPr txBox="1"/>
          <p:nvPr/>
        </p:nvSpPr>
        <p:spPr>
          <a:xfrm>
            <a:off x="215999" y="1573853"/>
            <a:ext cx="8308876" cy="2308324"/>
          </a:xfrm>
          <a:prstGeom prst="rect">
            <a:avLst/>
          </a:prstGeom>
          <a:noFill/>
        </p:spPr>
        <p:txBody>
          <a:bodyPr wrap="square" rtlCol="0">
            <a:spAutoFit/>
          </a:bodyPr>
          <a:lstStyle/>
          <a:p>
            <a:r>
              <a:rPr lang="en-US" altLang="zh-CN" dirty="0">
                <a:solidFill>
                  <a:schemeClr val="bg1">
                    <a:lumMod val="50000"/>
                  </a:schemeClr>
                </a:solidFill>
              </a:rPr>
              <a:t>5</a:t>
            </a:r>
            <a:r>
              <a:rPr lang="zh-CN" altLang="en-US" dirty="0">
                <a:solidFill>
                  <a:schemeClr val="bg1">
                    <a:lumMod val="50000"/>
                  </a:schemeClr>
                </a:solidFill>
              </a:rPr>
              <a:t>、</a:t>
            </a:r>
            <a:r>
              <a:rPr lang="en-US" altLang="zh-CN" dirty="0" err="1">
                <a:solidFill>
                  <a:schemeClr val="bg1">
                    <a:lumMod val="50000"/>
                  </a:schemeClr>
                </a:solidFill>
              </a:rPr>
              <a:t>Deepcut</a:t>
            </a:r>
            <a:r>
              <a:rPr lang="zh-CN" altLang="en-US" dirty="0">
                <a:solidFill>
                  <a:schemeClr val="bg1">
                    <a:lumMod val="50000"/>
                  </a:schemeClr>
                </a:solidFill>
              </a:rPr>
              <a:t>方法改进：</a:t>
            </a:r>
            <a:endParaRPr lang="en-US" altLang="zh-CN" dirty="0">
              <a:solidFill>
                <a:schemeClr val="bg1">
                  <a:lumMod val="50000"/>
                </a:schemeClr>
              </a:solidFill>
            </a:endParaRPr>
          </a:p>
          <a:p>
            <a:r>
              <a:rPr lang="en-US" altLang="zh-CN" dirty="0">
                <a:solidFill>
                  <a:schemeClr val="bg1">
                    <a:lumMod val="50000"/>
                  </a:schemeClr>
                </a:solidFill>
              </a:rPr>
              <a:t>    </a:t>
            </a:r>
            <a:r>
              <a:rPr lang="zh-CN" altLang="en-US" dirty="0">
                <a:solidFill>
                  <a:schemeClr val="bg1">
                    <a:lumMod val="50000"/>
                  </a:schemeClr>
                </a:solidFill>
              </a:rPr>
              <a:t>考虑到</a:t>
            </a:r>
            <a:r>
              <a:rPr lang="en-US" altLang="zh-CN" dirty="0" err="1">
                <a:solidFill>
                  <a:schemeClr val="bg1">
                    <a:lumMod val="50000"/>
                  </a:schemeClr>
                </a:solidFill>
              </a:rPr>
              <a:t>Deepcut</a:t>
            </a:r>
            <a:r>
              <a:rPr lang="zh-CN" altLang="en-US" dirty="0">
                <a:solidFill>
                  <a:schemeClr val="bg1">
                    <a:lumMod val="50000"/>
                  </a:schemeClr>
                </a:solidFill>
              </a:rPr>
              <a:t>存在计算复杂度非常高的缺点，</a:t>
            </a:r>
            <a:r>
              <a:rPr lang="en-US" altLang="zh-CN" dirty="0" err="1">
                <a:solidFill>
                  <a:schemeClr val="bg1">
                    <a:lumMod val="50000"/>
                  </a:schemeClr>
                </a:solidFill>
              </a:rPr>
              <a:t>Deepercut</a:t>
            </a:r>
            <a:r>
              <a:rPr lang="zh-CN" altLang="en-US" dirty="0">
                <a:solidFill>
                  <a:schemeClr val="bg1">
                    <a:lumMod val="50000"/>
                  </a:schemeClr>
                </a:solidFill>
              </a:rPr>
              <a:t>方法在</a:t>
            </a:r>
            <a:r>
              <a:rPr lang="en-US" altLang="zh-CN" dirty="0" err="1">
                <a:solidFill>
                  <a:schemeClr val="bg1">
                    <a:lumMod val="50000"/>
                  </a:schemeClr>
                </a:solidFill>
              </a:rPr>
              <a:t>Deepcut</a:t>
            </a:r>
            <a:r>
              <a:rPr lang="zh-CN" altLang="en-US" dirty="0">
                <a:solidFill>
                  <a:schemeClr val="bg1">
                    <a:lumMod val="50000"/>
                  </a:schemeClr>
                </a:solidFill>
              </a:rPr>
              <a:t>的基础上，对其进行改进，改进的方式基于以下两个方面：</a:t>
            </a:r>
            <a:endParaRPr lang="en-US" altLang="zh-CN" dirty="0">
              <a:solidFill>
                <a:schemeClr val="bg1">
                  <a:lumMod val="50000"/>
                </a:schemeClr>
              </a:solidFill>
            </a:endParaRPr>
          </a:p>
          <a:p>
            <a:pPr marL="360000"/>
            <a:r>
              <a:rPr lang="zh-CN" altLang="en-US" dirty="0">
                <a:solidFill>
                  <a:schemeClr val="bg1">
                    <a:lumMod val="50000"/>
                  </a:schemeClr>
                </a:solidFill>
              </a:rPr>
              <a:t>①使用最新提出的</a:t>
            </a:r>
            <a:r>
              <a:rPr lang="en-US" altLang="zh-CN" dirty="0">
                <a:solidFill>
                  <a:schemeClr val="bg1">
                    <a:lumMod val="50000"/>
                  </a:schemeClr>
                </a:solidFill>
              </a:rPr>
              <a:t>Residual Net</a:t>
            </a:r>
            <a:r>
              <a:rPr lang="zh-CN" altLang="en-US" dirty="0">
                <a:solidFill>
                  <a:schemeClr val="bg1">
                    <a:lumMod val="50000"/>
                  </a:schemeClr>
                </a:solidFill>
              </a:rPr>
              <a:t>对人体进行检测，与</a:t>
            </a:r>
            <a:r>
              <a:rPr lang="en-US" altLang="zh-CN" dirty="0" err="1">
                <a:solidFill>
                  <a:schemeClr val="bg1">
                    <a:lumMod val="50000"/>
                  </a:schemeClr>
                </a:solidFill>
              </a:rPr>
              <a:t>Deepcut</a:t>
            </a:r>
            <a:r>
              <a:rPr lang="zh-CN" altLang="en-US" dirty="0">
                <a:solidFill>
                  <a:schemeClr val="bg1">
                    <a:lumMod val="50000"/>
                  </a:schemeClr>
                </a:solidFill>
              </a:rPr>
              <a:t>方法使用的</a:t>
            </a:r>
            <a:r>
              <a:rPr lang="en-US" altLang="zh-CN" dirty="0">
                <a:solidFill>
                  <a:schemeClr val="bg1">
                    <a:lumMod val="50000"/>
                  </a:schemeClr>
                </a:solidFill>
              </a:rPr>
              <a:t>fast R-CNN</a:t>
            </a:r>
            <a:r>
              <a:rPr lang="zh-CN" altLang="en-US" dirty="0">
                <a:solidFill>
                  <a:schemeClr val="bg1">
                    <a:lumMod val="50000"/>
                  </a:schemeClr>
                </a:solidFill>
              </a:rPr>
              <a:t>网络相比效果更佳精确，精度更高。</a:t>
            </a:r>
            <a:endParaRPr lang="en-US" altLang="zh-CN" dirty="0">
              <a:solidFill>
                <a:schemeClr val="bg1">
                  <a:lumMod val="50000"/>
                </a:schemeClr>
              </a:solidFill>
            </a:endParaRPr>
          </a:p>
          <a:p>
            <a:pPr marL="360000"/>
            <a:r>
              <a:rPr lang="zh-CN" altLang="en-US" dirty="0">
                <a:solidFill>
                  <a:schemeClr val="bg1">
                    <a:lumMod val="50000"/>
                  </a:schemeClr>
                </a:solidFill>
              </a:rPr>
              <a:t>②提出</a:t>
            </a:r>
            <a:r>
              <a:rPr lang="en-US" altLang="zh-CN" dirty="0">
                <a:solidFill>
                  <a:schemeClr val="bg1">
                    <a:lumMod val="50000"/>
                  </a:schemeClr>
                </a:solidFill>
              </a:rPr>
              <a:t>Image-Conditioned Pairwise Terms</a:t>
            </a:r>
            <a:r>
              <a:rPr lang="zh-CN" altLang="en-US" dirty="0">
                <a:solidFill>
                  <a:schemeClr val="bg1">
                    <a:lumMod val="50000"/>
                  </a:schemeClr>
                </a:solidFill>
              </a:rPr>
              <a:t>方法，能够将众多候选区域的节点压缩到更少数量的节点，该方法的原理是通过候选节点之间的距离来判断其是否为同一个重要节点。</a:t>
            </a:r>
            <a:endParaRPr lang="en-US" altLang="zh-CN" dirty="0">
              <a:solidFill>
                <a:schemeClr val="bg1">
                  <a:lumMod val="50000"/>
                </a:schemeClr>
              </a:solidFill>
            </a:endParaRPr>
          </a:p>
        </p:txBody>
      </p:sp>
      <p:sp>
        <p:nvSpPr>
          <p:cNvPr id="10" name="矩形 9">
            <a:extLst>
              <a:ext uri="{FF2B5EF4-FFF2-40B4-BE49-F238E27FC236}">
                <a16:creationId xmlns:a16="http://schemas.microsoft.com/office/drawing/2014/main" id="{3046E3F2-8E3F-4224-BA87-C10117816631}"/>
              </a:ext>
            </a:extLst>
          </p:cNvPr>
          <p:cNvSpPr/>
          <p:nvPr/>
        </p:nvSpPr>
        <p:spPr>
          <a:xfrm>
            <a:off x="2861104" y="6036612"/>
            <a:ext cx="3479029" cy="307777"/>
          </a:xfrm>
          <a:prstGeom prst="rect">
            <a:avLst/>
          </a:prstGeom>
        </p:spPr>
        <p:txBody>
          <a:bodyPr wrap="none">
            <a:spAutoFit/>
          </a:bodyPr>
          <a:lstStyle/>
          <a:p>
            <a:pPr indent="127000" algn="ctr" latinLnBrk="1" hangingPunct="0">
              <a:spcAft>
                <a:spcPts val="0"/>
              </a:spcAft>
              <a:tabLst>
                <a:tab pos="226695" algn="l"/>
              </a:tabLst>
            </a:pPr>
            <a:r>
              <a:rPr lang="en-US" altLang="zh-CN" sz="1400" dirty="0">
                <a:solidFill>
                  <a:schemeClr val="bg1">
                    <a:lumMod val="50000"/>
                  </a:schemeClr>
                </a:solidFill>
              </a:rPr>
              <a:t>Image-Conditioned Pairwise Terms</a:t>
            </a:r>
            <a:r>
              <a:rPr lang="zh-CN" altLang="en-US" sz="1400" dirty="0">
                <a:solidFill>
                  <a:schemeClr val="bg1">
                    <a:lumMod val="50000"/>
                  </a:schemeClr>
                </a:solidFill>
              </a:rPr>
              <a:t>方法</a:t>
            </a:r>
            <a:endParaRPr lang="zh-CN" altLang="zh-CN" sz="1400" kern="100" dirty="0">
              <a:solidFill>
                <a:schemeClr val="bg1">
                  <a:lumMod val="50000"/>
                </a:schemeClr>
              </a:solidFill>
              <a:latin typeface="Times New Roman" panose="02020603050405020304" pitchFamily="18" charset="0"/>
              <a:ea typeface="宋体" panose="02010600030101010101" pitchFamily="2" charset="-122"/>
            </a:endParaRPr>
          </a:p>
        </p:txBody>
      </p:sp>
      <p:pic>
        <p:nvPicPr>
          <p:cNvPr id="5" name="图片 4">
            <a:extLst>
              <a:ext uri="{FF2B5EF4-FFF2-40B4-BE49-F238E27FC236}">
                <a16:creationId xmlns:a16="http://schemas.microsoft.com/office/drawing/2014/main" id="{027CF3F8-2090-4556-91B1-11CD44E200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12" y="3882177"/>
            <a:ext cx="8886825" cy="2057400"/>
          </a:xfrm>
          <a:prstGeom prst="rect">
            <a:avLst/>
          </a:prstGeom>
        </p:spPr>
      </p:pic>
    </p:spTree>
    <p:extLst>
      <p:ext uri="{BB962C8B-B14F-4D97-AF65-F5344CB8AC3E}">
        <p14:creationId xmlns:p14="http://schemas.microsoft.com/office/powerpoint/2010/main" val="453100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16000" y="392986"/>
            <a:ext cx="6557333" cy="416571"/>
          </a:xfrm>
        </p:spPr>
        <p:txBody>
          <a:bodyPr>
            <a:normAutofit lnSpcReduction="10000"/>
          </a:bodyPr>
          <a:lstStyle/>
          <a:p>
            <a:r>
              <a:rPr lang="en-US" altLang="zh-CN" dirty="0" err="1"/>
              <a:t>Deepcut&amp;Deepercut</a:t>
            </a:r>
            <a:r>
              <a:rPr lang="zh-CN" altLang="en-US" dirty="0"/>
              <a:t>方法</a:t>
            </a:r>
            <a:endParaRPr lang="en-US" altLang="zh-CN" dirty="0"/>
          </a:p>
        </p:txBody>
      </p:sp>
      <p:sp>
        <p:nvSpPr>
          <p:cNvPr id="3" name="文本占位符 2"/>
          <p:cNvSpPr>
            <a:spLocks noGrp="1"/>
          </p:cNvSpPr>
          <p:nvPr>
            <p:ph type="body" sz="quarter" idx="11"/>
          </p:nvPr>
        </p:nvSpPr>
        <p:spPr/>
        <p:txBody>
          <a:bodyPr/>
          <a:lstStyle/>
          <a:p>
            <a:r>
              <a:rPr lang="en-US" altLang="zh-CN" dirty="0" err="1"/>
              <a:t>Deepcut&amp;Deepercut</a:t>
            </a:r>
            <a:endParaRPr lang="zh-CN" altLang="en-US" dirty="0"/>
          </a:p>
        </p:txBody>
      </p:sp>
      <p:sp>
        <p:nvSpPr>
          <p:cNvPr id="9" name="文本框 8">
            <a:extLst>
              <a:ext uri="{FF2B5EF4-FFF2-40B4-BE49-F238E27FC236}">
                <a16:creationId xmlns:a16="http://schemas.microsoft.com/office/drawing/2014/main" id="{F284FBC2-8CEB-4683-9C3A-1335200DB056}"/>
              </a:ext>
            </a:extLst>
          </p:cNvPr>
          <p:cNvSpPr txBox="1"/>
          <p:nvPr/>
        </p:nvSpPr>
        <p:spPr>
          <a:xfrm>
            <a:off x="216000" y="1194714"/>
            <a:ext cx="8308876" cy="369332"/>
          </a:xfrm>
          <a:prstGeom prst="rect">
            <a:avLst/>
          </a:prstGeom>
          <a:noFill/>
        </p:spPr>
        <p:txBody>
          <a:bodyPr wrap="square" rtlCol="0">
            <a:spAutoFit/>
          </a:bodyPr>
          <a:lstStyle/>
          <a:p>
            <a:r>
              <a:rPr lang="en-US" altLang="zh-CN" dirty="0">
                <a:solidFill>
                  <a:schemeClr val="bg1">
                    <a:lumMod val="50000"/>
                  </a:schemeClr>
                </a:solidFill>
              </a:rPr>
              <a:t>5</a:t>
            </a:r>
            <a:r>
              <a:rPr lang="zh-CN" altLang="en-US" dirty="0">
                <a:solidFill>
                  <a:schemeClr val="bg1">
                    <a:lumMod val="50000"/>
                  </a:schemeClr>
                </a:solidFill>
              </a:rPr>
              <a:t>、性能评价：</a:t>
            </a:r>
            <a:endParaRPr lang="en-US" altLang="zh-CN" dirty="0">
              <a:solidFill>
                <a:schemeClr val="bg1">
                  <a:lumMod val="50000"/>
                </a:schemeClr>
              </a:solidFill>
            </a:endParaRPr>
          </a:p>
        </p:txBody>
      </p:sp>
      <p:sp>
        <p:nvSpPr>
          <p:cNvPr id="10" name="矩形 9">
            <a:extLst>
              <a:ext uri="{FF2B5EF4-FFF2-40B4-BE49-F238E27FC236}">
                <a16:creationId xmlns:a16="http://schemas.microsoft.com/office/drawing/2014/main" id="{3046E3F2-8E3F-4224-BA87-C10117816631}"/>
              </a:ext>
            </a:extLst>
          </p:cNvPr>
          <p:cNvSpPr/>
          <p:nvPr/>
        </p:nvSpPr>
        <p:spPr>
          <a:xfrm>
            <a:off x="590018" y="3717729"/>
            <a:ext cx="4782721" cy="307777"/>
          </a:xfrm>
          <a:prstGeom prst="rect">
            <a:avLst/>
          </a:prstGeom>
        </p:spPr>
        <p:txBody>
          <a:bodyPr wrap="none">
            <a:spAutoFit/>
          </a:bodyPr>
          <a:lstStyle/>
          <a:p>
            <a:pPr indent="127000" algn="ctr" latinLnBrk="1" hangingPunct="0">
              <a:spcAft>
                <a:spcPts val="0"/>
              </a:spcAft>
              <a:tabLst>
                <a:tab pos="226695" algn="l"/>
              </a:tabLst>
            </a:pPr>
            <a:r>
              <a:rPr lang="en-US" altLang="zh-CN" sz="1400" dirty="0" err="1">
                <a:solidFill>
                  <a:schemeClr val="bg1">
                    <a:lumMod val="50000"/>
                  </a:schemeClr>
                </a:solidFill>
              </a:rPr>
              <a:t>Deepcut</a:t>
            </a:r>
            <a:r>
              <a:rPr lang="zh-CN" altLang="en-US" sz="1400" dirty="0">
                <a:solidFill>
                  <a:schemeClr val="bg1">
                    <a:lumMod val="50000"/>
                  </a:schemeClr>
                </a:solidFill>
              </a:rPr>
              <a:t>方法在</a:t>
            </a:r>
            <a:r>
              <a:rPr lang="en-US" altLang="zh-CN" sz="1400" dirty="0">
                <a:solidFill>
                  <a:schemeClr val="bg1">
                    <a:lumMod val="50000"/>
                  </a:schemeClr>
                </a:solidFill>
              </a:rPr>
              <a:t>LSP</a:t>
            </a:r>
            <a:r>
              <a:rPr lang="zh-CN" altLang="en-US" sz="1400" dirty="0">
                <a:solidFill>
                  <a:schemeClr val="bg1">
                    <a:lumMod val="50000"/>
                  </a:schemeClr>
                </a:solidFill>
              </a:rPr>
              <a:t>和</a:t>
            </a:r>
            <a:r>
              <a:rPr lang="en-US" altLang="zh-CN" sz="1400" dirty="0">
                <a:solidFill>
                  <a:schemeClr val="bg1">
                    <a:lumMod val="50000"/>
                  </a:schemeClr>
                </a:solidFill>
              </a:rPr>
              <a:t>MPII Single-Person</a:t>
            </a:r>
            <a:r>
              <a:rPr lang="zh-CN" altLang="en-US" sz="1400" dirty="0">
                <a:solidFill>
                  <a:schemeClr val="bg1">
                    <a:lumMod val="50000"/>
                  </a:schemeClr>
                </a:solidFill>
              </a:rPr>
              <a:t>数据集测试结果</a:t>
            </a:r>
            <a:endParaRPr lang="zh-CN" altLang="zh-CN" sz="1400" kern="100" dirty="0">
              <a:solidFill>
                <a:schemeClr val="bg1">
                  <a:lumMod val="50000"/>
                </a:schemeClr>
              </a:solidFill>
              <a:latin typeface="Times New Roman" panose="02020603050405020304" pitchFamily="18" charset="0"/>
              <a:ea typeface="宋体" panose="02010600030101010101" pitchFamily="2" charset="-122"/>
            </a:endParaRPr>
          </a:p>
        </p:txBody>
      </p:sp>
      <p:pic>
        <p:nvPicPr>
          <p:cNvPr id="6" name="图片 5">
            <a:extLst>
              <a:ext uri="{FF2B5EF4-FFF2-40B4-BE49-F238E27FC236}">
                <a16:creationId xmlns:a16="http://schemas.microsoft.com/office/drawing/2014/main" id="{98874595-F99D-48AA-9079-A437288D6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863" y="1508648"/>
            <a:ext cx="4910138" cy="2114380"/>
          </a:xfrm>
          <a:prstGeom prst="rect">
            <a:avLst/>
          </a:prstGeom>
        </p:spPr>
      </p:pic>
      <p:pic>
        <p:nvPicPr>
          <p:cNvPr id="8" name="图片 7">
            <a:extLst>
              <a:ext uri="{FF2B5EF4-FFF2-40B4-BE49-F238E27FC236}">
                <a16:creationId xmlns:a16="http://schemas.microsoft.com/office/drawing/2014/main" id="{178A207D-4831-4C86-9F85-133A1EEE0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1" y="355953"/>
            <a:ext cx="6581775" cy="3267075"/>
          </a:xfrm>
          <a:prstGeom prst="rect">
            <a:avLst/>
          </a:prstGeom>
        </p:spPr>
      </p:pic>
      <p:pic>
        <p:nvPicPr>
          <p:cNvPr id="12" name="图片 11">
            <a:extLst>
              <a:ext uri="{FF2B5EF4-FFF2-40B4-BE49-F238E27FC236}">
                <a16:creationId xmlns:a16="http://schemas.microsoft.com/office/drawing/2014/main" id="{78559FF4-3932-49CE-9707-F8BDEA82C3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863" y="4357486"/>
            <a:ext cx="8677275" cy="1419225"/>
          </a:xfrm>
          <a:prstGeom prst="rect">
            <a:avLst/>
          </a:prstGeom>
        </p:spPr>
      </p:pic>
      <p:sp>
        <p:nvSpPr>
          <p:cNvPr id="13" name="矩形 12">
            <a:extLst>
              <a:ext uri="{FF2B5EF4-FFF2-40B4-BE49-F238E27FC236}">
                <a16:creationId xmlns:a16="http://schemas.microsoft.com/office/drawing/2014/main" id="{60589582-6084-4613-8458-9157200D3224}"/>
              </a:ext>
            </a:extLst>
          </p:cNvPr>
          <p:cNvSpPr/>
          <p:nvPr/>
        </p:nvSpPr>
        <p:spPr>
          <a:xfrm>
            <a:off x="2248542" y="5871412"/>
            <a:ext cx="4243790" cy="307777"/>
          </a:xfrm>
          <a:prstGeom prst="rect">
            <a:avLst/>
          </a:prstGeom>
        </p:spPr>
        <p:txBody>
          <a:bodyPr wrap="none">
            <a:spAutoFit/>
          </a:bodyPr>
          <a:lstStyle/>
          <a:p>
            <a:pPr indent="127000" algn="ctr" latinLnBrk="1" hangingPunct="0">
              <a:spcAft>
                <a:spcPts val="0"/>
              </a:spcAft>
              <a:tabLst>
                <a:tab pos="226695" algn="l"/>
              </a:tabLst>
            </a:pPr>
            <a:r>
              <a:rPr lang="en-US" altLang="zh-CN" sz="1400" dirty="0" err="1">
                <a:solidFill>
                  <a:schemeClr val="bg1">
                    <a:lumMod val="50000"/>
                  </a:schemeClr>
                </a:solidFill>
              </a:rPr>
              <a:t>Deepcut</a:t>
            </a:r>
            <a:r>
              <a:rPr lang="zh-CN" altLang="en-US" sz="1400" dirty="0">
                <a:solidFill>
                  <a:schemeClr val="bg1">
                    <a:lumMod val="50000"/>
                  </a:schemeClr>
                </a:solidFill>
              </a:rPr>
              <a:t>方法在</a:t>
            </a:r>
            <a:r>
              <a:rPr lang="en-US" altLang="zh-CN" sz="1400" dirty="0">
                <a:solidFill>
                  <a:schemeClr val="bg1">
                    <a:lumMod val="50000"/>
                  </a:schemeClr>
                </a:solidFill>
              </a:rPr>
              <a:t>MPII Multi-person</a:t>
            </a:r>
            <a:r>
              <a:rPr lang="zh-CN" altLang="en-US" sz="1400" dirty="0">
                <a:solidFill>
                  <a:schemeClr val="bg1">
                    <a:lumMod val="50000"/>
                  </a:schemeClr>
                </a:solidFill>
              </a:rPr>
              <a:t>数据集测试结果</a:t>
            </a:r>
            <a:endParaRPr lang="zh-CN" altLang="zh-CN" sz="1400" kern="100" dirty="0">
              <a:solidFill>
                <a:schemeClr val="bg1">
                  <a:lumMod val="50000"/>
                </a:schemeClr>
              </a:solidFill>
              <a:latin typeface="Times New Roman" panose="02020603050405020304" pitchFamily="18" charset="0"/>
              <a:ea typeface="宋体" panose="02010600030101010101" pitchFamily="2" charset="-122"/>
            </a:endParaRPr>
          </a:p>
        </p:txBody>
      </p:sp>
      <p:sp>
        <p:nvSpPr>
          <p:cNvPr id="15" name="矩形 14">
            <a:extLst>
              <a:ext uri="{FF2B5EF4-FFF2-40B4-BE49-F238E27FC236}">
                <a16:creationId xmlns:a16="http://schemas.microsoft.com/office/drawing/2014/main" id="{03248AE9-AEA3-49D5-879A-56A31B9F7067}"/>
              </a:ext>
            </a:extLst>
          </p:cNvPr>
          <p:cNvSpPr/>
          <p:nvPr/>
        </p:nvSpPr>
        <p:spPr>
          <a:xfrm>
            <a:off x="6900215" y="3729831"/>
            <a:ext cx="4401847" cy="307777"/>
          </a:xfrm>
          <a:prstGeom prst="rect">
            <a:avLst/>
          </a:prstGeom>
        </p:spPr>
        <p:txBody>
          <a:bodyPr wrap="none">
            <a:spAutoFit/>
          </a:bodyPr>
          <a:lstStyle/>
          <a:p>
            <a:pPr indent="127000" algn="ctr" latinLnBrk="1" hangingPunct="0">
              <a:spcAft>
                <a:spcPts val="0"/>
              </a:spcAft>
              <a:tabLst>
                <a:tab pos="226695" algn="l"/>
              </a:tabLst>
            </a:pPr>
            <a:r>
              <a:rPr lang="en-US" altLang="zh-CN" sz="1400" dirty="0" err="1">
                <a:solidFill>
                  <a:schemeClr val="bg1">
                    <a:lumMod val="50000"/>
                  </a:schemeClr>
                </a:solidFill>
              </a:rPr>
              <a:t>Deepercut</a:t>
            </a:r>
            <a:r>
              <a:rPr lang="zh-CN" altLang="en-US" sz="1400" dirty="0">
                <a:solidFill>
                  <a:schemeClr val="bg1">
                    <a:lumMod val="50000"/>
                  </a:schemeClr>
                </a:solidFill>
              </a:rPr>
              <a:t>方法在</a:t>
            </a:r>
            <a:r>
              <a:rPr lang="en-US" altLang="zh-CN" sz="1400" dirty="0">
                <a:solidFill>
                  <a:schemeClr val="bg1">
                    <a:lumMod val="50000"/>
                  </a:schemeClr>
                </a:solidFill>
              </a:rPr>
              <a:t>MPII Multi-person</a:t>
            </a:r>
            <a:r>
              <a:rPr lang="zh-CN" altLang="en-US" sz="1400" dirty="0">
                <a:solidFill>
                  <a:schemeClr val="bg1">
                    <a:lumMod val="50000"/>
                  </a:schemeClr>
                </a:solidFill>
              </a:rPr>
              <a:t>数据集测试结果</a:t>
            </a:r>
            <a:endParaRPr lang="zh-CN" altLang="zh-CN" sz="1400" kern="100" dirty="0">
              <a:solidFill>
                <a:schemeClr val="bg1">
                  <a:lumMod val="50000"/>
                </a:schemeClr>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239487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Contents</a:t>
            </a:r>
            <a:endParaRPr lang="zh-CN" altLang="en-US" dirty="0"/>
          </a:p>
        </p:txBody>
      </p:sp>
      <p:sp>
        <p:nvSpPr>
          <p:cNvPr id="5" name="文本占位符 4"/>
          <p:cNvSpPr>
            <a:spLocks noGrp="1"/>
          </p:cNvSpPr>
          <p:nvPr>
            <p:ph type="body" sz="quarter" idx="11"/>
          </p:nvPr>
        </p:nvSpPr>
        <p:spPr/>
        <p:txBody>
          <a:bodyPr/>
          <a:lstStyle/>
          <a:p>
            <a:r>
              <a:rPr lang="zh-CN" altLang="en-US" dirty="0"/>
              <a:t>目录</a:t>
            </a:r>
          </a:p>
        </p:txBody>
      </p:sp>
      <p:sp>
        <p:nvSpPr>
          <p:cNvPr id="6" name="矩形 5"/>
          <p:cNvSpPr/>
          <p:nvPr/>
        </p:nvSpPr>
        <p:spPr>
          <a:xfrm>
            <a:off x="2979163" y="2122694"/>
            <a:ext cx="2377574" cy="369332"/>
          </a:xfrm>
          <a:prstGeom prst="rect">
            <a:avLst/>
          </a:prstGeom>
        </p:spPr>
        <p:txBody>
          <a:bodyPr wrap="none">
            <a:spAutoFit/>
          </a:bodyPr>
          <a:lstStyle/>
          <a:p>
            <a:r>
              <a:rPr lang="en-US" altLang="zh-CN" dirty="0">
                <a:solidFill>
                  <a:schemeClr val="tx1">
                    <a:lumMod val="85000"/>
                    <a:lumOff val="15000"/>
                  </a:schemeClr>
                </a:solidFill>
                <a:latin typeface="+mn-ea"/>
              </a:rPr>
              <a:t>Research Background</a:t>
            </a:r>
          </a:p>
        </p:txBody>
      </p:sp>
      <p:cxnSp>
        <p:nvCxnSpPr>
          <p:cNvPr id="7" name="直接连接符 6"/>
          <p:cNvCxnSpPr/>
          <p:nvPr/>
        </p:nvCxnSpPr>
        <p:spPr>
          <a:xfrm>
            <a:off x="3085510" y="2539553"/>
            <a:ext cx="2483447" cy="0"/>
          </a:xfrm>
          <a:prstGeom prst="line">
            <a:avLst/>
          </a:prstGeom>
          <a:ln w="9525">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979157" y="2531043"/>
            <a:ext cx="2427012" cy="683264"/>
          </a:xfrm>
          <a:prstGeom prst="rect">
            <a:avLst/>
          </a:prstGeom>
          <a:noFill/>
        </p:spPr>
        <p:txBody>
          <a:bodyPr wrap="square" rtlCol="0">
            <a:spAutoFit/>
          </a:bodyPr>
          <a:lstStyle/>
          <a:p>
            <a:pPr>
              <a:lnSpc>
                <a:spcPct val="120000"/>
              </a:lnSpc>
            </a:pPr>
            <a:r>
              <a:rPr lang="zh-CN" altLang="en-US" sz="3200" b="1" dirty="0">
                <a:solidFill>
                  <a:schemeClr val="accent1"/>
                </a:solidFill>
                <a:latin typeface="+mj-ea"/>
                <a:ea typeface="+mj-ea"/>
              </a:rPr>
              <a:t>研究背景</a:t>
            </a:r>
          </a:p>
        </p:txBody>
      </p:sp>
      <p:sp>
        <p:nvSpPr>
          <p:cNvPr id="11" name="文本框 10"/>
          <p:cNvSpPr txBox="1"/>
          <p:nvPr/>
        </p:nvSpPr>
        <p:spPr>
          <a:xfrm>
            <a:off x="2419253" y="2045937"/>
            <a:ext cx="613080" cy="683264"/>
          </a:xfrm>
          <a:prstGeom prst="rect">
            <a:avLst/>
          </a:prstGeom>
          <a:noFill/>
        </p:spPr>
        <p:txBody>
          <a:bodyPr wrap="square" rtlCol="0">
            <a:spAutoFit/>
          </a:bodyPr>
          <a:lstStyle/>
          <a:p>
            <a:pPr algn="ctr">
              <a:lnSpc>
                <a:spcPct val="120000"/>
              </a:lnSpc>
            </a:pPr>
            <a:r>
              <a:rPr lang="en-US" altLang="zh-CN" sz="3200" dirty="0">
                <a:solidFill>
                  <a:schemeClr val="accent1"/>
                </a:solidFill>
                <a:latin typeface="+mj-ea"/>
                <a:ea typeface="+mj-ea"/>
              </a:rPr>
              <a:t>1</a:t>
            </a:r>
            <a:endParaRPr lang="zh-CN" altLang="en-US" sz="3200" dirty="0">
              <a:solidFill>
                <a:schemeClr val="accent1"/>
              </a:solidFill>
              <a:latin typeface="+mj-ea"/>
              <a:ea typeface="+mj-ea"/>
            </a:endParaRPr>
          </a:p>
        </p:txBody>
      </p:sp>
      <p:sp>
        <p:nvSpPr>
          <p:cNvPr id="15" name="矩形 14"/>
          <p:cNvSpPr/>
          <p:nvPr/>
        </p:nvSpPr>
        <p:spPr>
          <a:xfrm>
            <a:off x="7148677" y="2122694"/>
            <a:ext cx="2146742" cy="369332"/>
          </a:xfrm>
          <a:prstGeom prst="rect">
            <a:avLst/>
          </a:prstGeom>
        </p:spPr>
        <p:txBody>
          <a:bodyPr wrap="none">
            <a:spAutoFit/>
          </a:bodyPr>
          <a:lstStyle/>
          <a:p>
            <a:r>
              <a:rPr lang="en-US" altLang="zh-CN" dirty="0">
                <a:solidFill>
                  <a:schemeClr val="tx1">
                    <a:lumMod val="85000"/>
                    <a:lumOff val="15000"/>
                  </a:schemeClr>
                </a:solidFill>
                <a:latin typeface="+mn-ea"/>
              </a:rPr>
              <a:t>Research Approach</a:t>
            </a:r>
          </a:p>
        </p:txBody>
      </p:sp>
      <p:cxnSp>
        <p:nvCxnSpPr>
          <p:cNvPr id="16" name="直接连接符 15"/>
          <p:cNvCxnSpPr/>
          <p:nvPr/>
        </p:nvCxnSpPr>
        <p:spPr>
          <a:xfrm>
            <a:off x="7255024" y="2539553"/>
            <a:ext cx="2483447" cy="0"/>
          </a:xfrm>
          <a:prstGeom prst="line">
            <a:avLst/>
          </a:prstGeom>
          <a:ln w="9525">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7148677" y="2531043"/>
            <a:ext cx="2204193" cy="683264"/>
          </a:xfrm>
          <a:prstGeom prst="rect">
            <a:avLst/>
          </a:prstGeom>
          <a:noFill/>
        </p:spPr>
        <p:txBody>
          <a:bodyPr wrap="square" rtlCol="0">
            <a:spAutoFit/>
          </a:bodyPr>
          <a:lstStyle/>
          <a:p>
            <a:pPr>
              <a:lnSpc>
                <a:spcPct val="120000"/>
              </a:lnSpc>
            </a:pPr>
            <a:r>
              <a:rPr lang="zh-CN" altLang="en-US" sz="3200" b="1" dirty="0">
                <a:solidFill>
                  <a:schemeClr val="accent1"/>
                </a:solidFill>
                <a:latin typeface="+mj-ea"/>
                <a:ea typeface="+mj-ea"/>
              </a:rPr>
              <a:t>研究方案</a:t>
            </a:r>
          </a:p>
        </p:txBody>
      </p:sp>
      <p:sp>
        <p:nvSpPr>
          <p:cNvPr id="18" name="文本框 17"/>
          <p:cNvSpPr txBox="1"/>
          <p:nvPr/>
        </p:nvSpPr>
        <p:spPr>
          <a:xfrm>
            <a:off x="6588768" y="2045937"/>
            <a:ext cx="613080" cy="683264"/>
          </a:xfrm>
          <a:prstGeom prst="rect">
            <a:avLst/>
          </a:prstGeom>
          <a:noFill/>
        </p:spPr>
        <p:txBody>
          <a:bodyPr wrap="square" rtlCol="0">
            <a:spAutoFit/>
          </a:bodyPr>
          <a:lstStyle/>
          <a:p>
            <a:pPr algn="ctr">
              <a:lnSpc>
                <a:spcPct val="120000"/>
              </a:lnSpc>
            </a:pPr>
            <a:r>
              <a:rPr lang="en-US" altLang="zh-CN" sz="3200" dirty="0">
                <a:solidFill>
                  <a:schemeClr val="accent1"/>
                </a:solidFill>
                <a:latin typeface="+mj-ea"/>
                <a:ea typeface="+mj-ea"/>
              </a:rPr>
              <a:t>2</a:t>
            </a:r>
            <a:endParaRPr lang="zh-CN" altLang="en-US" sz="3200" dirty="0">
              <a:solidFill>
                <a:schemeClr val="accent1"/>
              </a:solidFill>
              <a:latin typeface="+mj-ea"/>
              <a:ea typeface="+mj-ea"/>
            </a:endParaRPr>
          </a:p>
        </p:txBody>
      </p:sp>
      <p:sp>
        <p:nvSpPr>
          <p:cNvPr id="27" name="矩形 26"/>
          <p:cNvSpPr/>
          <p:nvPr/>
        </p:nvSpPr>
        <p:spPr>
          <a:xfrm>
            <a:off x="2979164" y="4216577"/>
            <a:ext cx="1915909" cy="369332"/>
          </a:xfrm>
          <a:prstGeom prst="rect">
            <a:avLst/>
          </a:prstGeom>
        </p:spPr>
        <p:txBody>
          <a:bodyPr wrap="none">
            <a:spAutoFit/>
          </a:bodyPr>
          <a:lstStyle/>
          <a:p>
            <a:r>
              <a:rPr lang="en-US" altLang="zh-CN" dirty="0">
                <a:solidFill>
                  <a:schemeClr val="tx1">
                    <a:lumMod val="85000"/>
                    <a:lumOff val="15000"/>
                  </a:schemeClr>
                </a:solidFill>
                <a:latin typeface="+mn-ea"/>
              </a:rPr>
              <a:t>Research Result</a:t>
            </a:r>
          </a:p>
        </p:txBody>
      </p:sp>
      <p:cxnSp>
        <p:nvCxnSpPr>
          <p:cNvPr id="28" name="直接连接符 27"/>
          <p:cNvCxnSpPr/>
          <p:nvPr/>
        </p:nvCxnSpPr>
        <p:spPr>
          <a:xfrm>
            <a:off x="3085510" y="4633436"/>
            <a:ext cx="2483447" cy="0"/>
          </a:xfrm>
          <a:prstGeom prst="line">
            <a:avLst/>
          </a:prstGeom>
          <a:ln w="9525">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2979161" y="4624925"/>
            <a:ext cx="2427011" cy="683264"/>
          </a:xfrm>
          <a:prstGeom prst="rect">
            <a:avLst/>
          </a:prstGeom>
          <a:noFill/>
        </p:spPr>
        <p:txBody>
          <a:bodyPr wrap="square" rtlCol="0">
            <a:spAutoFit/>
          </a:bodyPr>
          <a:lstStyle/>
          <a:p>
            <a:pPr>
              <a:lnSpc>
                <a:spcPct val="120000"/>
              </a:lnSpc>
            </a:pPr>
            <a:r>
              <a:rPr lang="zh-CN" altLang="en-US" sz="3200" b="1" dirty="0">
                <a:solidFill>
                  <a:schemeClr val="accent1"/>
                </a:solidFill>
                <a:latin typeface="+mj-ea"/>
                <a:ea typeface="+mj-ea"/>
              </a:rPr>
              <a:t>研究成果</a:t>
            </a:r>
          </a:p>
        </p:txBody>
      </p:sp>
      <p:sp>
        <p:nvSpPr>
          <p:cNvPr id="30" name="文本框 29"/>
          <p:cNvSpPr txBox="1"/>
          <p:nvPr/>
        </p:nvSpPr>
        <p:spPr>
          <a:xfrm>
            <a:off x="2419253" y="4139820"/>
            <a:ext cx="613080" cy="683264"/>
          </a:xfrm>
          <a:prstGeom prst="rect">
            <a:avLst/>
          </a:prstGeom>
          <a:noFill/>
        </p:spPr>
        <p:txBody>
          <a:bodyPr wrap="square" rtlCol="0">
            <a:spAutoFit/>
          </a:bodyPr>
          <a:lstStyle/>
          <a:p>
            <a:pPr algn="ctr">
              <a:lnSpc>
                <a:spcPct val="120000"/>
              </a:lnSpc>
            </a:pPr>
            <a:r>
              <a:rPr lang="en-US" altLang="zh-CN" sz="3200" dirty="0">
                <a:solidFill>
                  <a:schemeClr val="accent1"/>
                </a:solidFill>
                <a:latin typeface="+mj-ea"/>
                <a:ea typeface="+mj-ea"/>
              </a:rPr>
              <a:t>3</a:t>
            </a:r>
            <a:endParaRPr lang="zh-CN" altLang="en-US" sz="3200" dirty="0">
              <a:solidFill>
                <a:schemeClr val="accent1"/>
              </a:solidFill>
              <a:latin typeface="+mj-ea"/>
              <a:ea typeface="+mj-ea"/>
            </a:endParaRPr>
          </a:p>
        </p:txBody>
      </p:sp>
      <p:sp>
        <p:nvSpPr>
          <p:cNvPr id="23" name="矩形 22"/>
          <p:cNvSpPr/>
          <p:nvPr/>
        </p:nvSpPr>
        <p:spPr>
          <a:xfrm>
            <a:off x="7148673" y="4216577"/>
            <a:ext cx="2031325" cy="369332"/>
          </a:xfrm>
          <a:prstGeom prst="rect">
            <a:avLst/>
          </a:prstGeom>
        </p:spPr>
        <p:txBody>
          <a:bodyPr wrap="none">
            <a:spAutoFit/>
          </a:bodyPr>
          <a:lstStyle/>
          <a:p>
            <a:r>
              <a:rPr lang="en-US" altLang="zh-CN" dirty="0">
                <a:solidFill>
                  <a:schemeClr val="tx1">
                    <a:lumMod val="85000"/>
                    <a:lumOff val="15000"/>
                  </a:schemeClr>
                </a:solidFill>
                <a:latin typeface="+mn-ea"/>
              </a:rPr>
              <a:t>Research Summary</a:t>
            </a:r>
          </a:p>
        </p:txBody>
      </p:sp>
      <p:cxnSp>
        <p:nvCxnSpPr>
          <p:cNvPr id="24" name="直接连接符 23"/>
          <p:cNvCxnSpPr/>
          <p:nvPr/>
        </p:nvCxnSpPr>
        <p:spPr>
          <a:xfrm>
            <a:off x="7255024" y="4633436"/>
            <a:ext cx="2483447" cy="0"/>
          </a:xfrm>
          <a:prstGeom prst="line">
            <a:avLst/>
          </a:prstGeom>
          <a:ln w="9525">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148672" y="4624925"/>
            <a:ext cx="2589799" cy="683264"/>
          </a:xfrm>
          <a:prstGeom prst="rect">
            <a:avLst/>
          </a:prstGeom>
          <a:noFill/>
        </p:spPr>
        <p:txBody>
          <a:bodyPr wrap="square" rtlCol="0">
            <a:spAutoFit/>
          </a:bodyPr>
          <a:lstStyle/>
          <a:p>
            <a:pPr>
              <a:lnSpc>
                <a:spcPct val="120000"/>
              </a:lnSpc>
            </a:pPr>
            <a:r>
              <a:rPr lang="zh-CN" altLang="en-US" sz="3200" b="1" dirty="0">
                <a:solidFill>
                  <a:schemeClr val="accent1"/>
                </a:solidFill>
                <a:latin typeface="+mj-ea"/>
                <a:ea typeface="+mj-ea"/>
              </a:rPr>
              <a:t>研究总结</a:t>
            </a:r>
          </a:p>
        </p:txBody>
      </p:sp>
      <p:sp>
        <p:nvSpPr>
          <p:cNvPr id="26" name="文本框 25"/>
          <p:cNvSpPr txBox="1"/>
          <p:nvPr/>
        </p:nvSpPr>
        <p:spPr>
          <a:xfrm>
            <a:off x="6588768" y="4139820"/>
            <a:ext cx="613080" cy="683264"/>
          </a:xfrm>
          <a:prstGeom prst="rect">
            <a:avLst/>
          </a:prstGeom>
          <a:noFill/>
        </p:spPr>
        <p:txBody>
          <a:bodyPr wrap="square" rtlCol="0">
            <a:spAutoFit/>
          </a:bodyPr>
          <a:lstStyle/>
          <a:p>
            <a:pPr algn="ctr">
              <a:lnSpc>
                <a:spcPct val="120000"/>
              </a:lnSpc>
            </a:pPr>
            <a:r>
              <a:rPr lang="en-US" altLang="zh-CN" sz="3200" dirty="0">
                <a:solidFill>
                  <a:schemeClr val="accent1"/>
                </a:solidFill>
                <a:latin typeface="+mj-ea"/>
                <a:ea typeface="+mj-ea"/>
              </a:rPr>
              <a:t>4</a:t>
            </a:r>
            <a:endParaRPr lang="zh-CN" altLang="en-US" sz="3200" dirty="0">
              <a:solidFill>
                <a:schemeClr val="accent1"/>
              </a:solidFill>
              <a:latin typeface="+mj-ea"/>
              <a:ea typeface="+mj-ea"/>
            </a:endParaRPr>
          </a:p>
        </p:txBody>
      </p:sp>
    </p:spTree>
    <p:extLst>
      <p:ext uri="{BB962C8B-B14F-4D97-AF65-F5344CB8AC3E}">
        <p14:creationId xmlns:p14="http://schemas.microsoft.com/office/powerpoint/2010/main" val="146289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err="1"/>
              <a:t>OpenPose</a:t>
            </a:r>
            <a:r>
              <a:rPr lang="zh-CN" altLang="en-US" dirty="0"/>
              <a:t>方法</a:t>
            </a:r>
            <a:endParaRPr lang="en-US" altLang="zh-CN" dirty="0"/>
          </a:p>
        </p:txBody>
      </p:sp>
      <p:sp>
        <p:nvSpPr>
          <p:cNvPr id="3" name="文本占位符 2"/>
          <p:cNvSpPr>
            <a:spLocks noGrp="1"/>
          </p:cNvSpPr>
          <p:nvPr>
            <p:ph type="body" sz="quarter" idx="11"/>
          </p:nvPr>
        </p:nvSpPr>
        <p:spPr/>
        <p:txBody>
          <a:bodyPr/>
          <a:lstStyle/>
          <a:p>
            <a:r>
              <a:rPr lang="en-US" altLang="zh-CN" dirty="0" err="1"/>
              <a:t>OpenPose</a:t>
            </a:r>
            <a:endParaRPr lang="zh-CN" altLang="en-US" dirty="0"/>
          </a:p>
        </p:txBody>
      </p:sp>
      <p:sp>
        <p:nvSpPr>
          <p:cNvPr id="8" name="文本框 7">
            <a:extLst>
              <a:ext uri="{FF2B5EF4-FFF2-40B4-BE49-F238E27FC236}">
                <a16:creationId xmlns:a16="http://schemas.microsoft.com/office/drawing/2014/main" id="{54187185-12FF-4E80-9AE5-C17E82DD48FC}"/>
              </a:ext>
            </a:extLst>
          </p:cNvPr>
          <p:cNvSpPr txBox="1"/>
          <p:nvPr/>
        </p:nvSpPr>
        <p:spPr>
          <a:xfrm>
            <a:off x="215999" y="1204521"/>
            <a:ext cx="6557333" cy="400110"/>
          </a:xfrm>
          <a:prstGeom prst="rect">
            <a:avLst/>
          </a:prstGeom>
          <a:noFill/>
        </p:spPr>
        <p:txBody>
          <a:bodyPr wrap="square" rtlCol="0">
            <a:spAutoFit/>
          </a:bodyPr>
          <a:lstStyle/>
          <a:p>
            <a:r>
              <a:rPr lang="zh-CN" altLang="en-US" sz="2000" dirty="0">
                <a:solidFill>
                  <a:schemeClr val="bg1">
                    <a:lumMod val="50000"/>
                  </a:schemeClr>
                </a:solidFill>
              </a:rPr>
              <a:t>三、</a:t>
            </a:r>
            <a:r>
              <a:rPr lang="en-US" altLang="zh-CN" sz="2000" dirty="0" err="1">
                <a:solidFill>
                  <a:schemeClr val="bg1">
                    <a:lumMod val="50000"/>
                  </a:schemeClr>
                </a:solidFill>
              </a:rPr>
              <a:t>OpenPose</a:t>
            </a:r>
            <a:r>
              <a:rPr lang="zh-CN" altLang="en-US" sz="2000" dirty="0">
                <a:solidFill>
                  <a:schemeClr val="bg1">
                    <a:lumMod val="50000"/>
                  </a:schemeClr>
                </a:solidFill>
              </a:rPr>
              <a:t>方法</a:t>
            </a:r>
          </a:p>
        </p:txBody>
      </p:sp>
      <p:sp>
        <p:nvSpPr>
          <p:cNvPr id="9" name="文本框 8">
            <a:extLst>
              <a:ext uri="{FF2B5EF4-FFF2-40B4-BE49-F238E27FC236}">
                <a16:creationId xmlns:a16="http://schemas.microsoft.com/office/drawing/2014/main" id="{F284FBC2-8CEB-4683-9C3A-1335200DB056}"/>
              </a:ext>
            </a:extLst>
          </p:cNvPr>
          <p:cNvSpPr txBox="1"/>
          <p:nvPr/>
        </p:nvSpPr>
        <p:spPr>
          <a:xfrm>
            <a:off x="215999" y="1573853"/>
            <a:ext cx="6965851" cy="1754326"/>
          </a:xfrm>
          <a:prstGeom prst="rect">
            <a:avLst/>
          </a:prstGeom>
          <a:noFill/>
        </p:spPr>
        <p:txBody>
          <a:bodyPr wrap="square" rtlCol="0">
            <a:spAutoFit/>
          </a:bodyPr>
          <a:lstStyle/>
          <a:p>
            <a:r>
              <a:rPr lang="en-US" altLang="zh-CN" dirty="0">
                <a:solidFill>
                  <a:schemeClr val="bg1">
                    <a:lumMod val="50000"/>
                  </a:schemeClr>
                </a:solidFill>
              </a:rPr>
              <a:t>1</a:t>
            </a:r>
            <a:r>
              <a:rPr lang="zh-CN" altLang="en-US" dirty="0">
                <a:solidFill>
                  <a:schemeClr val="bg1">
                    <a:lumMod val="50000"/>
                  </a:schemeClr>
                </a:solidFill>
              </a:rPr>
              <a:t>、方法概述：</a:t>
            </a:r>
            <a:r>
              <a:rPr lang="en-US" altLang="zh-CN" dirty="0" err="1">
                <a:solidFill>
                  <a:schemeClr val="bg1">
                    <a:lumMod val="50000"/>
                  </a:schemeClr>
                </a:solidFill>
              </a:rPr>
              <a:t>OpenPose</a:t>
            </a:r>
            <a:r>
              <a:rPr lang="zh-CN" altLang="en-US" dirty="0">
                <a:solidFill>
                  <a:schemeClr val="bg1">
                    <a:lumMod val="50000"/>
                  </a:schemeClr>
                </a:solidFill>
              </a:rPr>
              <a:t>采用的是自下而上的人体姿态估计算法，先得到关键点的位置再获得骨架。它的前身就是</a:t>
            </a:r>
            <a:r>
              <a:rPr lang="en-US" altLang="zh-CN" dirty="0">
                <a:solidFill>
                  <a:schemeClr val="bg1">
                    <a:lumMod val="50000"/>
                  </a:schemeClr>
                </a:solidFill>
              </a:rPr>
              <a:t>CPM</a:t>
            </a:r>
            <a:r>
              <a:rPr lang="zh-CN" altLang="en-US" dirty="0">
                <a:solidFill>
                  <a:schemeClr val="bg1">
                    <a:lumMod val="50000"/>
                  </a:schemeClr>
                </a:solidFill>
              </a:rPr>
              <a:t>方法，但相较于</a:t>
            </a:r>
            <a:r>
              <a:rPr lang="en-US" altLang="zh-CN" dirty="0">
                <a:solidFill>
                  <a:schemeClr val="bg1">
                    <a:lumMod val="50000"/>
                  </a:schemeClr>
                </a:solidFill>
              </a:rPr>
              <a:t>CPM</a:t>
            </a:r>
            <a:r>
              <a:rPr lang="zh-CN" altLang="en-US" dirty="0">
                <a:solidFill>
                  <a:schemeClr val="bg1">
                    <a:lumMod val="50000"/>
                  </a:schemeClr>
                </a:solidFill>
              </a:rPr>
              <a:t>方法只能识别单人，</a:t>
            </a:r>
            <a:r>
              <a:rPr lang="en-US" altLang="zh-CN" dirty="0" err="1">
                <a:solidFill>
                  <a:schemeClr val="bg1">
                    <a:lumMod val="50000"/>
                  </a:schemeClr>
                </a:solidFill>
              </a:rPr>
              <a:t>OpenPose</a:t>
            </a:r>
            <a:r>
              <a:rPr lang="zh-CN" altLang="en-US" dirty="0">
                <a:solidFill>
                  <a:schemeClr val="bg1">
                    <a:lumMod val="50000"/>
                  </a:schemeClr>
                </a:solidFill>
              </a:rPr>
              <a:t>方法提出将人体部位与个体联系起来的非参数化方法</a:t>
            </a:r>
            <a:r>
              <a:rPr lang="en-US" altLang="zh-CN" dirty="0">
                <a:solidFill>
                  <a:schemeClr val="bg1">
                    <a:lumMod val="50000"/>
                  </a:schemeClr>
                </a:solidFill>
              </a:rPr>
              <a:t>—PAFs</a:t>
            </a:r>
            <a:r>
              <a:rPr lang="zh-CN" altLang="en-US" dirty="0">
                <a:solidFill>
                  <a:schemeClr val="bg1">
                    <a:lumMod val="50000"/>
                  </a:schemeClr>
                </a:solidFill>
              </a:rPr>
              <a:t>更加优雅地解决了多人姿态识别问题，而且在性能和效率上均得到了非常不错的结果。</a:t>
            </a:r>
            <a:endParaRPr lang="en-US" altLang="zh-CN" dirty="0">
              <a:solidFill>
                <a:schemeClr val="bg1">
                  <a:lumMod val="50000"/>
                </a:schemeClr>
              </a:solidFill>
            </a:endParaRPr>
          </a:p>
          <a:p>
            <a:r>
              <a:rPr lang="en-US" altLang="zh-CN" dirty="0">
                <a:solidFill>
                  <a:schemeClr val="bg1">
                    <a:lumMod val="50000"/>
                  </a:schemeClr>
                </a:solidFill>
              </a:rPr>
              <a:t>2</a:t>
            </a:r>
            <a:r>
              <a:rPr lang="zh-CN" altLang="en-US" dirty="0">
                <a:solidFill>
                  <a:schemeClr val="bg1">
                    <a:lumMod val="50000"/>
                  </a:schemeClr>
                </a:solidFill>
              </a:rPr>
              <a:t>、网络框架：</a:t>
            </a:r>
            <a:endParaRPr lang="en-US" altLang="zh-CN" dirty="0">
              <a:solidFill>
                <a:schemeClr val="bg1">
                  <a:lumMod val="50000"/>
                </a:schemeClr>
              </a:solidFill>
            </a:endParaRPr>
          </a:p>
        </p:txBody>
      </p:sp>
      <p:pic>
        <p:nvPicPr>
          <p:cNvPr id="7" name="图片 6">
            <a:extLst>
              <a:ext uri="{FF2B5EF4-FFF2-40B4-BE49-F238E27FC236}">
                <a16:creationId xmlns:a16="http://schemas.microsoft.com/office/drawing/2014/main" id="{C9919D89-7F2B-4D7D-8202-765327B012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4008" y="3343756"/>
            <a:ext cx="5821314" cy="2626095"/>
          </a:xfrm>
          <a:prstGeom prst="rect">
            <a:avLst/>
          </a:prstGeom>
        </p:spPr>
      </p:pic>
      <p:sp>
        <p:nvSpPr>
          <p:cNvPr id="10" name="矩形 9">
            <a:extLst>
              <a:ext uri="{FF2B5EF4-FFF2-40B4-BE49-F238E27FC236}">
                <a16:creationId xmlns:a16="http://schemas.microsoft.com/office/drawing/2014/main" id="{3046E3F2-8E3F-4224-BA87-C10117816631}"/>
              </a:ext>
            </a:extLst>
          </p:cNvPr>
          <p:cNvSpPr/>
          <p:nvPr/>
        </p:nvSpPr>
        <p:spPr>
          <a:xfrm>
            <a:off x="2639178" y="5991489"/>
            <a:ext cx="2119491" cy="307777"/>
          </a:xfrm>
          <a:prstGeom prst="rect">
            <a:avLst/>
          </a:prstGeom>
        </p:spPr>
        <p:txBody>
          <a:bodyPr wrap="none">
            <a:spAutoFit/>
          </a:bodyPr>
          <a:lstStyle/>
          <a:p>
            <a:pPr indent="127000" algn="ctr" latinLnBrk="1" hangingPunct="0">
              <a:spcAft>
                <a:spcPts val="0"/>
              </a:spcAft>
              <a:tabLst>
                <a:tab pos="226695" algn="l"/>
              </a:tabLst>
            </a:pPr>
            <a:r>
              <a:rPr lang="en-US" altLang="zh-CN" sz="1400" kern="100" dirty="0" err="1">
                <a:solidFill>
                  <a:schemeClr val="bg1">
                    <a:lumMod val="50000"/>
                  </a:schemeClr>
                </a:solidFill>
                <a:latin typeface="Times New Roman" panose="02020603050405020304" pitchFamily="18" charset="0"/>
                <a:ea typeface="黑体" panose="02010609060101010101" pitchFamily="49" charset="-122"/>
              </a:rPr>
              <a:t>OpenPose</a:t>
            </a:r>
            <a:r>
              <a:rPr lang="zh-CN" altLang="en-US" sz="1400" kern="100" dirty="0">
                <a:solidFill>
                  <a:schemeClr val="bg1">
                    <a:lumMod val="50000"/>
                  </a:schemeClr>
                </a:solidFill>
                <a:latin typeface="Times New Roman" panose="02020603050405020304" pitchFamily="18" charset="0"/>
                <a:ea typeface="黑体" panose="02010609060101010101" pitchFamily="49" charset="-122"/>
              </a:rPr>
              <a:t>神经网络框架</a:t>
            </a:r>
            <a:endParaRPr lang="zh-CN" altLang="zh-CN" sz="1400" kern="100" dirty="0">
              <a:solidFill>
                <a:schemeClr val="bg1">
                  <a:lumMod val="50000"/>
                </a:schemeClr>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272541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err="1"/>
              <a:t>OpenPose</a:t>
            </a:r>
            <a:r>
              <a:rPr lang="zh-CN" altLang="en-US" dirty="0"/>
              <a:t>方法</a:t>
            </a:r>
            <a:endParaRPr lang="en-US" altLang="zh-CN" dirty="0"/>
          </a:p>
        </p:txBody>
      </p:sp>
      <p:sp>
        <p:nvSpPr>
          <p:cNvPr id="3" name="文本占位符 2"/>
          <p:cNvSpPr>
            <a:spLocks noGrp="1"/>
          </p:cNvSpPr>
          <p:nvPr>
            <p:ph type="body" sz="quarter" idx="11"/>
          </p:nvPr>
        </p:nvSpPr>
        <p:spPr/>
        <p:txBody>
          <a:bodyPr/>
          <a:lstStyle/>
          <a:p>
            <a:r>
              <a:rPr lang="en-US" altLang="zh-CN" dirty="0" err="1"/>
              <a:t>OpenPose</a:t>
            </a:r>
            <a:endParaRPr lang="zh-CN" alt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F0F8BE4-E392-4528-98D2-205E25A0B3FA}"/>
                  </a:ext>
                </a:extLst>
              </p:cNvPr>
              <p:cNvSpPr txBox="1"/>
              <p:nvPr/>
            </p:nvSpPr>
            <p:spPr>
              <a:xfrm>
                <a:off x="215998" y="1202378"/>
                <a:ext cx="5689502" cy="7378302"/>
              </a:xfrm>
              <a:prstGeom prst="rect">
                <a:avLst/>
              </a:prstGeom>
              <a:noFill/>
            </p:spPr>
            <p:txBody>
              <a:bodyPr wrap="square" rtlCol="0">
                <a:spAutoFit/>
              </a:bodyPr>
              <a:lstStyle/>
              <a:p>
                <a:r>
                  <a:rPr lang="en-US" altLang="zh-CN" dirty="0">
                    <a:solidFill>
                      <a:schemeClr val="bg1">
                        <a:lumMod val="50000"/>
                      </a:schemeClr>
                    </a:solidFill>
                  </a:rPr>
                  <a:t>3</a:t>
                </a:r>
                <a:r>
                  <a:rPr lang="zh-CN" altLang="en-US" dirty="0">
                    <a:solidFill>
                      <a:schemeClr val="bg1">
                        <a:lumMod val="50000"/>
                      </a:schemeClr>
                    </a:solidFill>
                  </a:rPr>
                  <a:t>、损失函数：</a:t>
                </a:r>
                <a:endParaRPr lang="en-US" altLang="zh-CN" dirty="0">
                  <a:solidFill>
                    <a:schemeClr val="bg1">
                      <a:lumMod val="50000"/>
                    </a:schemeClr>
                  </a:solidFill>
                </a:endParaRPr>
              </a:p>
              <a:p>
                <a:endParaRPr lang="en-US" altLang="zh-CN" dirty="0">
                  <a:solidFill>
                    <a:schemeClr val="bg1">
                      <a:lumMod val="50000"/>
                    </a:schemeClr>
                  </a:solidFill>
                </a:endParaRPr>
              </a:p>
              <a:p>
                <a:endParaRPr lang="en-US" altLang="zh-CN" dirty="0">
                  <a:solidFill>
                    <a:schemeClr val="bg1">
                      <a:lumMod val="50000"/>
                    </a:schemeClr>
                  </a:solidFill>
                </a:endParaRPr>
              </a:p>
              <a:p>
                <a:endParaRPr lang="en-US" altLang="zh-CN" dirty="0">
                  <a:solidFill>
                    <a:schemeClr val="bg1">
                      <a:lumMod val="50000"/>
                    </a:schemeClr>
                  </a:solidFill>
                </a:endParaRPr>
              </a:p>
              <a:p>
                <a:endParaRPr lang="en-US" altLang="zh-CN" dirty="0">
                  <a:solidFill>
                    <a:schemeClr val="bg1">
                      <a:lumMod val="50000"/>
                    </a:schemeClr>
                  </a:solidFill>
                </a:endParaRPr>
              </a:p>
              <a:p>
                <a:endParaRPr lang="en-US" altLang="zh-CN" dirty="0">
                  <a:solidFill>
                    <a:schemeClr val="bg1">
                      <a:lumMod val="50000"/>
                    </a:schemeClr>
                  </a:solidFill>
                </a:endParaRPr>
              </a:p>
              <a:p>
                <a:r>
                  <a:rPr lang="zh-CN" altLang="en-US" dirty="0">
                    <a:solidFill>
                      <a:schemeClr val="bg1">
                        <a:lumMod val="50000"/>
                      </a:schemeClr>
                    </a:solidFill>
                  </a:rPr>
                  <a:t>其中</a:t>
                </a:r>
                <a:r>
                  <a:rPr lang="en-US" altLang="zh-CN" dirty="0">
                    <a:solidFill>
                      <a:schemeClr val="bg1">
                        <a:lumMod val="50000"/>
                      </a:schemeClr>
                    </a:solidFill>
                  </a:rPr>
                  <a:t>W</a:t>
                </a:r>
                <a:r>
                  <a:rPr lang="zh-CN" altLang="en-US" dirty="0">
                    <a:solidFill>
                      <a:schemeClr val="bg1">
                        <a:lumMod val="50000"/>
                      </a:schemeClr>
                    </a:solidFill>
                  </a:rPr>
                  <a:t>为</a:t>
                </a:r>
                <a:r>
                  <a:rPr lang="en-US" altLang="zh-CN" dirty="0">
                    <a:solidFill>
                      <a:schemeClr val="bg1">
                        <a:lumMod val="50000"/>
                      </a:schemeClr>
                    </a:solidFill>
                  </a:rPr>
                  <a:t>0-1</a:t>
                </a:r>
                <a:r>
                  <a:rPr lang="zh-CN" altLang="en-US" dirty="0">
                    <a:solidFill>
                      <a:schemeClr val="bg1">
                        <a:lumMod val="50000"/>
                      </a:schemeClr>
                    </a:solidFill>
                  </a:rPr>
                  <a:t>变量，当图像位置</a:t>
                </a:r>
                <a:r>
                  <a:rPr lang="en-US" altLang="zh-CN" dirty="0">
                    <a:solidFill>
                      <a:schemeClr val="bg1">
                        <a:lumMod val="50000"/>
                      </a:schemeClr>
                    </a:solidFill>
                  </a:rPr>
                  <a:t>p</a:t>
                </a:r>
                <a:r>
                  <a:rPr lang="zh-CN" altLang="en-US" dirty="0">
                    <a:solidFill>
                      <a:schemeClr val="bg1">
                        <a:lumMod val="50000"/>
                      </a:schemeClr>
                    </a:solidFill>
                  </a:rPr>
                  <a:t>没有注释时，</a:t>
                </a:r>
                <a:r>
                  <a:rPr lang="en-US" altLang="zh-CN" dirty="0">
                    <a:solidFill>
                      <a:schemeClr val="bg1">
                        <a:lumMod val="50000"/>
                      </a:schemeClr>
                    </a:solidFill>
                  </a:rPr>
                  <a:t>W(p)=0</a:t>
                </a:r>
                <a:r>
                  <a:rPr lang="zh-CN" altLang="en-US" dirty="0">
                    <a:solidFill>
                      <a:schemeClr val="bg1">
                        <a:lumMod val="50000"/>
                      </a:schemeClr>
                    </a:solidFill>
                  </a:rPr>
                  <a:t>，避免训练时惩罚</a:t>
                </a:r>
                <a:r>
                  <a:rPr lang="en-US" altLang="zh-CN" dirty="0">
                    <a:solidFill>
                      <a:schemeClr val="bg1">
                        <a:lumMod val="50000"/>
                      </a:schemeClr>
                    </a:solidFill>
                  </a:rPr>
                  <a:t>TP</a:t>
                </a:r>
                <a:r>
                  <a:rPr lang="zh-CN" altLang="en-US" dirty="0">
                    <a:solidFill>
                      <a:schemeClr val="bg1">
                        <a:lumMod val="50000"/>
                      </a:schemeClr>
                    </a:solidFill>
                  </a:rPr>
                  <a:t>预测。</a:t>
                </a:r>
              </a:p>
              <a:p>
                <a:r>
                  <a:rPr lang="en-US" altLang="zh-CN" dirty="0">
                    <a:solidFill>
                      <a:schemeClr val="bg1">
                        <a:lumMod val="50000"/>
                      </a:schemeClr>
                    </a:solidFill>
                  </a:rPr>
                  <a:t>GT</a:t>
                </a:r>
                <a:r>
                  <a:rPr lang="zh-CN" altLang="en-US" dirty="0">
                    <a:solidFill>
                      <a:schemeClr val="bg1">
                        <a:lumMod val="50000"/>
                      </a:schemeClr>
                    </a:solidFill>
                  </a:rPr>
                  <a:t>置信图根据标注的人体关键点位生成，以多人为例，第</a:t>
                </a:r>
                <a:r>
                  <a:rPr lang="en-US" altLang="zh-CN" dirty="0">
                    <a:solidFill>
                      <a:schemeClr val="bg1">
                        <a:lumMod val="50000"/>
                      </a:schemeClr>
                    </a:solidFill>
                  </a:rPr>
                  <a:t>k</a:t>
                </a:r>
                <a:r>
                  <a:rPr lang="zh-CN" altLang="en-US" dirty="0">
                    <a:solidFill>
                      <a:schemeClr val="bg1">
                        <a:lumMod val="50000"/>
                      </a:schemeClr>
                    </a:solidFill>
                  </a:rPr>
                  <a:t>个人的第</a:t>
                </a:r>
                <a:r>
                  <a:rPr lang="en-US" altLang="zh-CN" dirty="0">
                    <a:solidFill>
                      <a:schemeClr val="bg1">
                        <a:lumMod val="50000"/>
                      </a:schemeClr>
                    </a:solidFill>
                  </a:rPr>
                  <a:t>j</a:t>
                </a:r>
                <a:r>
                  <a:rPr lang="zh-CN" altLang="en-US" dirty="0">
                    <a:solidFill>
                      <a:schemeClr val="bg1">
                        <a:lumMod val="50000"/>
                      </a:schemeClr>
                    </a:solidFill>
                  </a:rPr>
                  <a:t>个可见部位的置信图表示为</a:t>
                </a:r>
                <a:r>
                  <a:rPr lang="en-US" altLang="zh-CN" dirty="0">
                    <a:solidFill>
                      <a:schemeClr val="bg1">
                        <a:lumMod val="50000"/>
                      </a:schemeClr>
                    </a:solidFill>
                  </a:rPr>
                  <a:t>S</a:t>
                </a:r>
                <a:r>
                  <a:rPr lang="en-US" altLang="zh-CN" sz="1600" i="0" baseline="-25000" dirty="0">
                    <a:solidFill>
                      <a:schemeClr val="bg1">
                        <a:lumMod val="50000"/>
                      </a:schemeClr>
                    </a:solidFill>
                    <a:latin typeface="+mj-lt"/>
                  </a:rPr>
                  <a:t>(</a:t>
                </a:r>
                <a:r>
                  <a:rPr lang="en-US" altLang="zh-CN" sz="1600" i="0" baseline="-25000" dirty="0" err="1">
                    <a:solidFill>
                      <a:schemeClr val="bg1">
                        <a:lumMod val="50000"/>
                      </a:schemeClr>
                    </a:solidFill>
                    <a:latin typeface="+mj-lt"/>
                  </a:rPr>
                  <a:t>j,k</a:t>
                </a:r>
                <a:r>
                  <a:rPr lang="en-US" altLang="zh-CN" sz="1600" i="0" baseline="-25000" dirty="0">
                    <a:solidFill>
                      <a:schemeClr val="bg1">
                        <a:lumMod val="50000"/>
                      </a:schemeClr>
                    </a:solidFill>
                    <a:latin typeface="+mj-lt"/>
                  </a:rPr>
                  <a:t>)</a:t>
                </a:r>
                <a:r>
                  <a:rPr lang="en-US" altLang="zh-CN" sz="1600" baseline="30000" dirty="0">
                    <a:solidFill>
                      <a:schemeClr val="bg1">
                        <a:lumMod val="50000"/>
                      </a:schemeClr>
                    </a:solidFill>
                  </a:rPr>
                  <a:t>*</a:t>
                </a:r>
                <a:r>
                  <a:rPr lang="zh-CN" altLang="en-US" dirty="0">
                    <a:solidFill>
                      <a:schemeClr val="bg1">
                        <a:lumMod val="50000"/>
                      </a:schemeClr>
                    </a:solidFill>
                  </a:rPr>
                  <a:t>：</a:t>
                </a:r>
                <a:endParaRPr lang="en-US" altLang="zh-CN" dirty="0">
                  <a:solidFill>
                    <a:schemeClr val="bg1">
                      <a:lumMod val="50000"/>
                    </a:schemeClr>
                  </a:solidFill>
                </a:endParaRPr>
              </a:p>
              <a:p>
                <a:pPr/>
                <a14:m>
                  <m:oMathPara xmlns:m="http://schemas.openxmlformats.org/officeDocument/2006/math">
                    <m:oMathParaPr>
                      <m:jc m:val="left"/>
                    </m:oMathParaPr>
                    <m:oMath xmlns:m="http://schemas.openxmlformats.org/officeDocument/2006/math">
                      <m:sSubSup>
                        <m:sSubSupPr>
                          <m:ctrlPr>
                            <a:rPr lang="zh-CN" altLang="zh-CN" sz="1200" i="1">
                              <a:latin typeface="Cambria Math" panose="02040503050406030204" pitchFamily="18" charset="0"/>
                            </a:rPr>
                          </m:ctrlPr>
                        </m:sSubSupPr>
                        <m:e>
                          <m:r>
                            <a:rPr lang="en-US" altLang="zh-CN" sz="1200" b="0" i="1" smtClean="0">
                              <a:latin typeface="Cambria Math" panose="02040503050406030204" pitchFamily="18" charset="0"/>
                            </a:rPr>
                            <m:t>           </m:t>
                          </m:r>
                          <m:r>
                            <a:rPr lang="en-US" altLang="zh-CN" sz="1200" i="1">
                              <a:latin typeface="Cambria Math" panose="02040503050406030204" pitchFamily="18" charset="0"/>
                            </a:rPr>
                            <m:t>𝑆</m:t>
                          </m:r>
                        </m:e>
                        <m:sub>
                          <m:r>
                            <a:rPr lang="en-US" altLang="zh-CN" sz="1200" i="1">
                              <a:latin typeface="Cambria Math" panose="02040503050406030204" pitchFamily="18" charset="0"/>
                            </a:rPr>
                            <m:t>𝑗</m:t>
                          </m:r>
                          <m:r>
                            <a:rPr lang="en-US" altLang="zh-CN" sz="1200" i="1">
                              <a:latin typeface="Cambria Math" panose="02040503050406030204" pitchFamily="18" charset="0"/>
                            </a:rPr>
                            <m:t>,</m:t>
                          </m:r>
                          <m:r>
                            <a:rPr lang="en-US" altLang="zh-CN" sz="1200" i="1">
                              <a:latin typeface="Cambria Math" panose="02040503050406030204" pitchFamily="18" charset="0"/>
                            </a:rPr>
                            <m:t>𝑘</m:t>
                          </m:r>
                        </m:sub>
                        <m:sup>
                          <m:r>
                            <a:rPr lang="en-US" altLang="zh-CN" sz="1200" i="1">
                              <a:latin typeface="Cambria Math" panose="02040503050406030204" pitchFamily="18" charset="0"/>
                            </a:rPr>
                            <m:t>∗</m:t>
                          </m:r>
                        </m:sup>
                      </m:sSubSup>
                      <m:d>
                        <m:dPr>
                          <m:ctrlPr>
                            <a:rPr lang="zh-CN" altLang="zh-CN" sz="1200" i="1">
                              <a:latin typeface="Cambria Math" panose="02040503050406030204" pitchFamily="18" charset="0"/>
                            </a:rPr>
                          </m:ctrlPr>
                        </m:dPr>
                        <m:e>
                          <m:r>
                            <a:rPr lang="en-US" altLang="zh-CN" sz="1200" i="1">
                              <a:latin typeface="Cambria Math" panose="02040503050406030204" pitchFamily="18" charset="0"/>
                            </a:rPr>
                            <m:t>𝑝</m:t>
                          </m:r>
                        </m:e>
                      </m:d>
                      <m:r>
                        <a:rPr lang="en-US" altLang="zh-CN" sz="1200" i="1">
                          <a:latin typeface="Cambria Math" panose="02040503050406030204" pitchFamily="18" charset="0"/>
                        </a:rPr>
                        <m:t>=</m:t>
                      </m:r>
                      <m:r>
                        <m:rPr>
                          <m:sty m:val="p"/>
                        </m:rPr>
                        <a:rPr lang="en-US" altLang="zh-CN" sz="1200">
                          <a:latin typeface="Cambria Math" panose="02040503050406030204" pitchFamily="18" charset="0"/>
                        </a:rPr>
                        <m:t>exp</m:t>
                      </m:r>
                      <m:r>
                        <a:rPr lang="en-US" altLang="zh-CN" sz="1200" i="1" smtClean="0">
                          <a:latin typeface="Cambria Math" panose="02040503050406030204" pitchFamily="18" charset="0"/>
                        </a:rPr>
                        <m:t> </m:t>
                      </m:r>
                      <m:r>
                        <a:rPr lang="en-US" altLang="zh-CN" sz="1200" i="1">
                          <a:latin typeface="Cambria Math" panose="02040503050406030204" pitchFamily="18" charset="0"/>
                        </a:rPr>
                        <m:t>(−</m:t>
                      </m:r>
                      <m:f>
                        <m:fPr>
                          <m:ctrlPr>
                            <a:rPr lang="zh-CN" altLang="zh-CN" sz="1200" i="1">
                              <a:latin typeface="Cambria Math" panose="02040503050406030204" pitchFamily="18" charset="0"/>
                            </a:rPr>
                          </m:ctrlPr>
                        </m:fPr>
                        <m:num>
                          <m:sSubSup>
                            <m:sSubSupPr>
                              <m:ctrlPr>
                                <a:rPr lang="zh-CN" altLang="zh-CN" sz="1200" i="1">
                                  <a:latin typeface="Cambria Math" panose="02040503050406030204" pitchFamily="18" charset="0"/>
                                </a:rPr>
                              </m:ctrlPr>
                            </m:sSubSupPr>
                            <m:e>
                              <m:d>
                                <m:dPr>
                                  <m:begChr m:val="‖"/>
                                  <m:endChr m:val="‖"/>
                                  <m:ctrlPr>
                                    <a:rPr lang="zh-CN" altLang="zh-CN" sz="1200" i="1">
                                      <a:latin typeface="Cambria Math" panose="02040503050406030204" pitchFamily="18" charset="0"/>
                                    </a:rPr>
                                  </m:ctrlPr>
                                </m:dPr>
                                <m:e>
                                  <m:r>
                                    <a:rPr lang="en-US" altLang="zh-CN" sz="1200" i="1">
                                      <a:latin typeface="Cambria Math" panose="02040503050406030204" pitchFamily="18" charset="0"/>
                                    </a:rPr>
                                    <m:t>𝑝</m:t>
                                  </m:r>
                                  <m:r>
                                    <a:rPr lang="en-US" altLang="zh-CN" sz="1200" i="1">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𝑗</m:t>
                                      </m:r>
                                      <m:r>
                                        <a:rPr lang="en-US" altLang="zh-CN" sz="1200" i="1">
                                          <a:latin typeface="Cambria Math" panose="02040503050406030204" pitchFamily="18" charset="0"/>
                                        </a:rPr>
                                        <m:t>,</m:t>
                                      </m:r>
                                      <m:r>
                                        <a:rPr lang="en-US" altLang="zh-CN" sz="1200" i="1">
                                          <a:latin typeface="Cambria Math" panose="02040503050406030204" pitchFamily="18" charset="0"/>
                                        </a:rPr>
                                        <m:t>𝑘</m:t>
                                      </m:r>
                                    </m:sub>
                                  </m:sSub>
                                </m:e>
                              </m:d>
                            </m:e>
                            <m:sub>
                              <m:r>
                                <a:rPr lang="en-US" altLang="zh-CN" sz="1200" i="1">
                                  <a:latin typeface="Cambria Math" panose="02040503050406030204" pitchFamily="18" charset="0"/>
                                </a:rPr>
                                <m:t>2</m:t>
                              </m:r>
                            </m:sub>
                            <m:sup>
                              <m:r>
                                <a:rPr lang="en-US" altLang="zh-CN" sz="1200" i="1">
                                  <a:latin typeface="Cambria Math" panose="02040503050406030204" pitchFamily="18" charset="0"/>
                                </a:rPr>
                                <m:t>2</m:t>
                              </m:r>
                            </m:sup>
                          </m:sSubSup>
                        </m:num>
                        <m:den>
                          <m:sSup>
                            <m:sSupPr>
                              <m:ctrlPr>
                                <a:rPr lang="zh-CN" altLang="zh-CN" sz="1200" i="1">
                                  <a:latin typeface="Cambria Math" panose="02040503050406030204" pitchFamily="18" charset="0"/>
                                </a:rPr>
                              </m:ctrlPr>
                            </m:sSupPr>
                            <m:e>
                              <m:r>
                                <a:rPr lang="en-US" altLang="zh-CN" sz="1200" i="1">
                                  <a:latin typeface="Cambria Math" panose="02040503050406030204" pitchFamily="18" charset="0"/>
                                </a:rPr>
                                <m:t>𝜎</m:t>
                              </m:r>
                            </m:e>
                            <m:sup>
                              <m:r>
                                <a:rPr lang="en-US" altLang="zh-CN" sz="1200" i="1">
                                  <a:latin typeface="Cambria Math" panose="02040503050406030204" pitchFamily="18" charset="0"/>
                                </a:rPr>
                                <m:t>2</m:t>
                              </m:r>
                            </m:sup>
                          </m:sSup>
                        </m:den>
                      </m:f>
                      <m:r>
                        <a:rPr lang="en-US" altLang="zh-CN" sz="1200" i="1">
                          <a:latin typeface="Cambria Math" panose="02040503050406030204" pitchFamily="18" charset="0"/>
                        </a:rPr>
                        <m:t>)</m:t>
                      </m:r>
                    </m:oMath>
                  </m:oMathPara>
                </a14:m>
                <a:endParaRPr lang="en-US" altLang="zh-CN" sz="1200" dirty="0">
                  <a:solidFill>
                    <a:schemeClr val="bg1">
                      <a:lumMod val="50000"/>
                    </a:schemeClr>
                  </a:solidFill>
                </a:endParaRPr>
              </a:p>
              <a:p>
                <a:r>
                  <a:rPr lang="zh-CN" altLang="zh-CN" dirty="0">
                    <a:solidFill>
                      <a:schemeClr val="bg1">
                        <a:lumMod val="50000"/>
                      </a:schemeClr>
                    </a:solidFill>
                  </a:rPr>
                  <a:t>当点</a:t>
                </a:r>
                <a:r>
                  <a:rPr lang="en-US" altLang="zh-CN" dirty="0">
                    <a:solidFill>
                      <a:schemeClr val="bg1">
                        <a:lumMod val="50000"/>
                      </a:schemeClr>
                    </a:solidFill>
                  </a:rPr>
                  <a:t>p</a:t>
                </a:r>
                <a:r>
                  <a:rPr lang="zh-CN" altLang="en-US" dirty="0">
                    <a:solidFill>
                      <a:schemeClr val="bg1">
                        <a:lumMod val="50000"/>
                      </a:schemeClr>
                    </a:solidFill>
                  </a:rPr>
                  <a:t>在</a:t>
                </a:r>
                <a:r>
                  <a:rPr lang="en-US" altLang="zh-CN" dirty="0">
                    <a:solidFill>
                      <a:schemeClr val="bg1">
                        <a:lumMod val="50000"/>
                      </a:schemeClr>
                    </a:solidFill>
                  </a:rPr>
                  <a:t>k</a:t>
                </a:r>
                <a:r>
                  <a:rPr lang="zh-CN" altLang="en-US" dirty="0">
                    <a:solidFill>
                      <a:schemeClr val="bg1">
                        <a:lumMod val="50000"/>
                      </a:schemeClr>
                    </a:solidFill>
                  </a:rPr>
                  <a:t>的肢体</a:t>
                </a:r>
                <a:r>
                  <a:rPr lang="en-US" altLang="zh-CN" dirty="0">
                    <a:solidFill>
                      <a:schemeClr val="bg1">
                        <a:lumMod val="50000"/>
                      </a:schemeClr>
                    </a:solidFill>
                  </a:rPr>
                  <a:t>c</a:t>
                </a:r>
                <a:r>
                  <a:rPr lang="zh-CN" altLang="en-US" dirty="0">
                    <a:solidFill>
                      <a:schemeClr val="bg1">
                        <a:lumMod val="50000"/>
                      </a:schemeClr>
                    </a:solidFill>
                  </a:rPr>
                  <a:t>上时，</a:t>
                </a:r>
                <a:r>
                  <a:rPr lang="en-US" altLang="zh-CN" dirty="0" err="1">
                    <a:solidFill>
                      <a:schemeClr val="bg1">
                        <a:lumMod val="50000"/>
                      </a:schemeClr>
                    </a:solidFill>
                  </a:rPr>
                  <a:t>L</a:t>
                </a:r>
                <a:r>
                  <a:rPr lang="en-US" altLang="zh-CN" baseline="-25000" dirty="0" err="1">
                    <a:solidFill>
                      <a:schemeClr val="bg1">
                        <a:lumMod val="50000"/>
                      </a:schemeClr>
                    </a:solidFill>
                  </a:rPr>
                  <a:t>c,k</a:t>
                </a:r>
                <a:r>
                  <a:rPr lang="en-US" altLang="zh-CN" dirty="0">
                    <a:solidFill>
                      <a:schemeClr val="bg1">
                        <a:lumMod val="50000"/>
                      </a:schemeClr>
                    </a:solidFill>
                  </a:rPr>
                  <a:t>*(p)</a:t>
                </a:r>
                <a:r>
                  <a:rPr lang="zh-CN" altLang="en-US" dirty="0">
                    <a:solidFill>
                      <a:schemeClr val="bg1">
                        <a:lumMod val="50000"/>
                      </a:schemeClr>
                    </a:solidFill>
                  </a:rPr>
                  <a:t>等于从关键点</a:t>
                </a:r>
                <a:r>
                  <a:rPr lang="en-US" altLang="zh-CN" dirty="0">
                    <a:solidFill>
                      <a:schemeClr val="bg1">
                        <a:lumMod val="50000"/>
                      </a:schemeClr>
                    </a:solidFill>
                  </a:rPr>
                  <a:t>j1</a:t>
                </a:r>
                <a:r>
                  <a:rPr lang="zh-CN" altLang="en-US" dirty="0">
                    <a:solidFill>
                      <a:schemeClr val="bg1">
                        <a:lumMod val="50000"/>
                      </a:schemeClr>
                    </a:solidFill>
                  </a:rPr>
                  <a:t>指向关键点</a:t>
                </a:r>
                <a:r>
                  <a:rPr lang="en-US" altLang="zh-CN" dirty="0">
                    <a:solidFill>
                      <a:schemeClr val="bg1">
                        <a:lumMod val="50000"/>
                      </a:schemeClr>
                    </a:solidFill>
                  </a:rPr>
                  <a:t>j2</a:t>
                </a:r>
                <a:r>
                  <a:rPr lang="zh-CN" altLang="en-US" dirty="0">
                    <a:solidFill>
                      <a:schemeClr val="bg1">
                        <a:lumMod val="50000"/>
                      </a:schemeClr>
                    </a:solidFill>
                  </a:rPr>
                  <a:t>的单位向量。否则为零向量。如下图所示：</a:t>
                </a:r>
                <a:endParaRPr lang="en-US" altLang="zh-CN" dirty="0">
                  <a:solidFill>
                    <a:schemeClr val="bg1">
                      <a:lumMod val="50000"/>
                    </a:schemeClr>
                  </a:solidFill>
                </a:endParaRPr>
              </a:p>
              <a:p>
                <a:endParaRPr lang="en-US" altLang="zh-CN" dirty="0">
                  <a:solidFill>
                    <a:schemeClr val="bg1">
                      <a:lumMod val="50000"/>
                    </a:schemeClr>
                  </a:solidFill>
                </a:endParaRPr>
              </a:p>
              <a:p>
                <a:endParaRPr lang="en-US" altLang="zh-CN" dirty="0">
                  <a:solidFill>
                    <a:schemeClr val="bg1">
                      <a:lumMod val="50000"/>
                    </a:schemeClr>
                  </a:solidFill>
                </a:endParaRPr>
              </a:p>
              <a:p>
                <a:endParaRPr lang="en-US" altLang="zh-CN" dirty="0">
                  <a:solidFill>
                    <a:schemeClr val="bg1">
                      <a:lumMod val="50000"/>
                    </a:schemeClr>
                  </a:solidFill>
                </a:endParaRPr>
              </a:p>
              <a:p>
                <a:endParaRPr lang="en-US" altLang="zh-CN" dirty="0">
                  <a:solidFill>
                    <a:schemeClr val="bg1">
                      <a:lumMod val="50000"/>
                    </a:schemeClr>
                  </a:solidFill>
                </a:endParaRPr>
              </a:p>
              <a:p>
                <a:endParaRPr lang="en-US" altLang="zh-CN" dirty="0">
                  <a:solidFill>
                    <a:schemeClr val="bg1">
                      <a:lumMod val="50000"/>
                    </a:schemeClr>
                  </a:solidFill>
                </a:endParaRPr>
              </a:p>
              <a:p>
                <a:pPr lvl="0" indent="127000" fontAlgn="base">
                  <a:spcBef>
                    <a:spcPct val="0"/>
                  </a:spcBef>
                  <a:spcAft>
                    <a:spcPct val="0"/>
                  </a:spcAft>
                  <a:tabLst>
                    <a:tab pos="227013" algn="l"/>
                  </a:tabLst>
                </a:pPr>
                <a:r>
                  <a:rPr lang="en-US" altLang="zh-CN" dirty="0">
                    <a:solidFill>
                      <a:schemeClr val="bg1">
                        <a:lumMod val="50000"/>
                      </a:schemeClr>
                    </a:solidFill>
                  </a:rPr>
                  <a:t>		     </a:t>
                </a:r>
                <a:r>
                  <a:rPr lang="en-US" altLang="zh-CN" dirty="0" err="1">
                    <a:solidFill>
                      <a:schemeClr val="bg1">
                        <a:lumMod val="50000"/>
                      </a:schemeClr>
                    </a:solidFill>
                  </a:rPr>
                  <a:t>OpenPose</a:t>
                </a:r>
                <a:r>
                  <a:rPr lang="zh-CN" altLang="en-US" dirty="0">
                    <a:solidFill>
                      <a:schemeClr val="bg1">
                        <a:lumMod val="50000"/>
                      </a:schemeClr>
                    </a:solidFill>
                  </a:rPr>
                  <a:t>亲和场图</a:t>
                </a:r>
              </a:p>
              <a:p>
                <a:endParaRPr lang="zh-CN" altLang="en-US" sz="1200" dirty="0">
                  <a:solidFill>
                    <a:schemeClr val="bg1">
                      <a:lumMod val="50000"/>
                    </a:schemeClr>
                  </a:solidFill>
                </a:endParaRPr>
              </a:p>
              <a:p>
                <a:endParaRPr lang="en-US" altLang="zh-CN" dirty="0">
                  <a:solidFill>
                    <a:schemeClr val="bg1">
                      <a:lumMod val="50000"/>
                    </a:schemeClr>
                  </a:solidFill>
                </a:endParaRPr>
              </a:p>
              <a:p>
                <a:endParaRPr lang="en-US" altLang="zh-CN" dirty="0">
                  <a:solidFill>
                    <a:schemeClr val="bg1">
                      <a:lumMod val="50000"/>
                    </a:schemeClr>
                  </a:solidFill>
                </a:endParaRPr>
              </a:p>
              <a:p>
                <a:endParaRPr lang="en-US" altLang="zh-CN" dirty="0">
                  <a:solidFill>
                    <a:schemeClr val="bg1">
                      <a:lumMod val="50000"/>
                    </a:schemeClr>
                  </a:solidFill>
                </a:endParaRPr>
              </a:p>
              <a:p>
                <a:endParaRPr lang="en-US" altLang="zh-CN" dirty="0">
                  <a:solidFill>
                    <a:schemeClr val="bg1">
                      <a:lumMod val="50000"/>
                    </a:schemeClr>
                  </a:solidFill>
                </a:endParaRPr>
              </a:p>
              <a:p>
                <a:endParaRPr lang="en-US" altLang="zh-CN" dirty="0">
                  <a:solidFill>
                    <a:schemeClr val="bg1">
                      <a:lumMod val="50000"/>
                    </a:schemeClr>
                  </a:solidFill>
                </a:endParaRPr>
              </a:p>
              <a:p>
                <a:endParaRPr lang="en-US" altLang="zh-CN" dirty="0">
                  <a:solidFill>
                    <a:schemeClr val="bg1">
                      <a:lumMod val="50000"/>
                    </a:schemeClr>
                  </a:solidFill>
                </a:endParaRPr>
              </a:p>
            </p:txBody>
          </p:sp>
        </mc:Choice>
        <mc:Fallback xmlns="">
          <p:sp>
            <p:nvSpPr>
              <p:cNvPr id="11" name="文本框 10">
                <a:extLst>
                  <a:ext uri="{FF2B5EF4-FFF2-40B4-BE49-F238E27FC236}">
                    <a16:creationId xmlns:a16="http://schemas.microsoft.com/office/drawing/2014/main" id="{0F0F8BE4-E392-4528-98D2-205E25A0B3FA}"/>
                  </a:ext>
                </a:extLst>
              </p:cNvPr>
              <p:cNvSpPr txBox="1">
                <a:spLocks noRot="1" noChangeAspect="1" noMove="1" noResize="1" noEditPoints="1" noAdjustHandles="1" noChangeArrowheads="1" noChangeShapeType="1" noTextEdit="1"/>
              </p:cNvSpPr>
              <p:nvPr/>
            </p:nvSpPr>
            <p:spPr>
              <a:xfrm>
                <a:off x="215998" y="1202378"/>
                <a:ext cx="5689502" cy="7378302"/>
              </a:xfrm>
              <a:prstGeom prst="rect">
                <a:avLst/>
              </a:prstGeom>
              <a:blipFill>
                <a:blip r:embed="rId2"/>
                <a:stretch>
                  <a:fillRect l="-857" t="-413" r="-20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B2605A36-D9AE-4EE5-8FE1-C6A23CA4A837}"/>
                  </a:ext>
                </a:extLst>
              </p:cNvPr>
              <p:cNvSpPr/>
              <p:nvPr/>
            </p:nvSpPr>
            <p:spPr>
              <a:xfrm>
                <a:off x="833103" y="1648258"/>
                <a:ext cx="2661562" cy="6325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𝑓</m:t>
                          </m:r>
                        </m:e>
                        <m:sub>
                          <m:r>
                            <a:rPr lang="zh-CN" altLang="en-US" sz="1200" i="1">
                              <a:latin typeface="Cambria Math" panose="02040503050406030204" pitchFamily="18" charset="0"/>
                            </a:rPr>
                            <m:t>𝑆</m:t>
                          </m:r>
                        </m:sub>
                        <m:sup>
                          <m:r>
                            <a:rPr lang="zh-CN" altLang="en-US" sz="1200" i="1">
                              <a:latin typeface="Cambria Math" panose="02040503050406030204" pitchFamily="18" charset="0"/>
                            </a:rPr>
                            <m:t>𝑡</m:t>
                          </m:r>
                        </m:sup>
                      </m:sSubSup>
                      <m:r>
                        <a:rPr lang="zh-CN" altLang="en-US" sz="1200" i="0">
                          <a:latin typeface="Cambria Math" panose="02040503050406030204" pitchFamily="18" charset="0"/>
                        </a:rPr>
                        <m:t>=</m:t>
                      </m:r>
                      <m:nary>
                        <m:naryPr>
                          <m:chr m:val="∑"/>
                          <m:limLoc m:val="undOvr"/>
                          <m:ctrlPr>
                            <a:rPr lang="zh-CN" altLang="en-US" sz="1200" i="1">
                              <a:latin typeface="Cambria Math" panose="02040503050406030204" pitchFamily="18" charset="0"/>
                            </a:rPr>
                          </m:ctrlPr>
                        </m:naryPr>
                        <m:sub>
                          <m:r>
                            <a:rPr lang="zh-CN" altLang="en-US" sz="1200" i="1">
                              <a:latin typeface="Cambria Math" panose="02040503050406030204" pitchFamily="18" charset="0"/>
                            </a:rPr>
                            <m:t>𝑗</m:t>
                          </m:r>
                          <m:r>
                            <a:rPr lang="zh-CN" altLang="en-US" sz="1200" i="0">
                              <a:latin typeface="Cambria Math" panose="02040503050406030204" pitchFamily="18" charset="0"/>
                            </a:rPr>
                            <m:t>=1</m:t>
                          </m:r>
                        </m:sub>
                        <m:sup>
                          <m:r>
                            <a:rPr lang="zh-CN" altLang="en-US" sz="1200" i="1">
                              <a:latin typeface="Cambria Math" panose="02040503050406030204" pitchFamily="18" charset="0"/>
                            </a:rPr>
                            <m:t>𝐽</m:t>
                          </m:r>
                        </m:sup>
                        <m:e>
                          <m:nary>
                            <m:naryPr>
                              <m:chr m:val="∑"/>
                              <m:limLoc m:val="undOvr"/>
                              <m:supHide m:val="on"/>
                              <m:ctrlPr>
                                <a:rPr lang="zh-CN" altLang="en-US" sz="1200" i="1">
                                  <a:latin typeface="Cambria Math" panose="02040503050406030204" pitchFamily="18" charset="0"/>
                                </a:rPr>
                              </m:ctrlPr>
                            </m:naryPr>
                            <m:sub>
                              <m:r>
                                <a:rPr lang="zh-CN" altLang="en-US" sz="1200" i="1">
                                  <a:latin typeface="Cambria Math" panose="02040503050406030204" pitchFamily="18" charset="0"/>
                                </a:rPr>
                                <m:t>𝑝</m:t>
                              </m:r>
                            </m:sub>
                            <m:sup/>
                            <m:e>
                              <m:r>
                                <a:rPr lang="zh-CN" altLang="en-US" sz="1200" i="1">
                                  <a:latin typeface="Cambria Math" panose="02040503050406030204" pitchFamily="18" charset="0"/>
                                </a:rPr>
                                <m:t>𝑊</m:t>
                              </m:r>
                              <m:d>
                                <m:dPr>
                                  <m:ctrlPr>
                                    <a:rPr lang="zh-CN" altLang="en-US" sz="1200" i="1">
                                      <a:latin typeface="Cambria Math" panose="02040503050406030204" pitchFamily="18" charset="0"/>
                                    </a:rPr>
                                  </m:ctrlPr>
                                </m:dPr>
                                <m:e>
                                  <m:r>
                                    <a:rPr lang="zh-CN" altLang="en-US" sz="1200" i="1">
                                      <a:latin typeface="Cambria Math" panose="02040503050406030204" pitchFamily="18" charset="0"/>
                                    </a:rPr>
                                    <m:t>𝑝</m:t>
                                  </m:r>
                                </m:e>
                              </m:d>
                              <m:r>
                                <a:rPr lang="zh-CN" altLang="en-US" sz="1200" i="0">
                                  <a:latin typeface="Cambria Math" panose="02040503050406030204" pitchFamily="18" charset="0"/>
                                </a:rPr>
                                <m:t>∙</m:t>
                              </m:r>
                              <m:sSubSup>
                                <m:sSubSupPr>
                                  <m:ctrlPr>
                                    <a:rPr lang="zh-CN" altLang="en-US" sz="1200" i="1">
                                      <a:latin typeface="Cambria Math" panose="02040503050406030204" pitchFamily="18" charset="0"/>
                                    </a:rPr>
                                  </m:ctrlPr>
                                </m:sSubSupPr>
                                <m:e>
                                  <m:d>
                                    <m:dPr>
                                      <m:begChr m:val="‖"/>
                                      <m:endChr m:val="‖"/>
                                      <m:ctrlPr>
                                        <a:rPr lang="zh-CN" altLang="en-US" sz="1200" i="1">
                                          <a:latin typeface="Cambria Math" panose="02040503050406030204" pitchFamily="18" charset="0"/>
                                        </a:rPr>
                                      </m:ctrlPr>
                                    </m:dPr>
                                    <m:e>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𝑆</m:t>
                                          </m:r>
                                        </m:e>
                                        <m:sub>
                                          <m:r>
                                            <a:rPr lang="zh-CN" altLang="en-US" sz="1200" i="1">
                                              <a:latin typeface="Cambria Math" panose="02040503050406030204" pitchFamily="18" charset="0"/>
                                            </a:rPr>
                                            <m:t>𝑗</m:t>
                                          </m:r>
                                        </m:sub>
                                        <m:sup>
                                          <m:r>
                                            <a:rPr lang="zh-CN" altLang="en-US" sz="1200" i="1">
                                              <a:latin typeface="Cambria Math" panose="02040503050406030204" pitchFamily="18" charset="0"/>
                                            </a:rPr>
                                            <m:t>𝑡</m:t>
                                          </m:r>
                                        </m:sup>
                                      </m:sSubSup>
                                      <m:d>
                                        <m:dPr>
                                          <m:ctrlPr>
                                            <a:rPr lang="zh-CN" altLang="en-US" sz="1200" i="1">
                                              <a:latin typeface="Cambria Math" panose="02040503050406030204" pitchFamily="18" charset="0"/>
                                            </a:rPr>
                                          </m:ctrlPr>
                                        </m:dPr>
                                        <m:e>
                                          <m:r>
                                            <a:rPr lang="zh-CN" altLang="en-US" sz="1200" i="1">
                                              <a:latin typeface="Cambria Math" panose="02040503050406030204" pitchFamily="18" charset="0"/>
                                            </a:rPr>
                                            <m:t>𝑝</m:t>
                                          </m:r>
                                        </m:e>
                                      </m:d>
                                      <m:r>
                                        <a:rPr lang="zh-CN" altLang="en-US" sz="1200" i="0">
                                          <a:latin typeface="Cambria Math" panose="02040503050406030204" pitchFamily="18" charset="0"/>
                                        </a:rPr>
                                        <m:t>−</m:t>
                                      </m:r>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𝑠</m:t>
                                          </m:r>
                                        </m:e>
                                        <m:sub>
                                          <m:r>
                                            <a:rPr lang="zh-CN" altLang="en-US" sz="1200" i="1">
                                              <a:latin typeface="Cambria Math" panose="02040503050406030204" pitchFamily="18" charset="0"/>
                                            </a:rPr>
                                            <m:t>𝑗</m:t>
                                          </m:r>
                                        </m:sub>
                                        <m:sup>
                                          <m:r>
                                            <a:rPr lang="zh-CN" altLang="en-US" sz="1200" i="0">
                                              <a:latin typeface="Cambria Math" panose="02040503050406030204" pitchFamily="18" charset="0"/>
                                            </a:rPr>
                                            <m:t>∗</m:t>
                                          </m:r>
                                        </m:sup>
                                      </m:sSubSup>
                                      <m:d>
                                        <m:dPr>
                                          <m:ctrlPr>
                                            <a:rPr lang="zh-CN" altLang="en-US" sz="1200" i="1">
                                              <a:latin typeface="Cambria Math" panose="02040503050406030204" pitchFamily="18" charset="0"/>
                                            </a:rPr>
                                          </m:ctrlPr>
                                        </m:dPr>
                                        <m:e>
                                          <m:r>
                                            <a:rPr lang="zh-CN" altLang="en-US" sz="1200" i="1">
                                              <a:latin typeface="Cambria Math" panose="02040503050406030204" pitchFamily="18" charset="0"/>
                                            </a:rPr>
                                            <m:t>𝑝</m:t>
                                          </m:r>
                                        </m:e>
                                      </m:d>
                                    </m:e>
                                  </m:d>
                                </m:e>
                                <m:sub>
                                  <m:r>
                                    <a:rPr lang="zh-CN" altLang="en-US" sz="1200" i="0">
                                      <a:latin typeface="Cambria Math" panose="02040503050406030204" pitchFamily="18" charset="0"/>
                                    </a:rPr>
                                    <m:t>2</m:t>
                                  </m:r>
                                </m:sub>
                                <m:sup>
                                  <m:r>
                                    <a:rPr lang="zh-CN" altLang="en-US" sz="1200" i="0">
                                      <a:latin typeface="Cambria Math" panose="02040503050406030204" pitchFamily="18" charset="0"/>
                                    </a:rPr>
                                    <m:t>2</m:t>
                                  </m:r>
                                </m:sup>
                              </m:sSubSup>
                            </m:e>
                          </m:nary>
                        </m:e>
                      </m:nary>
                    </m:oMath>
                  </m:oMathPara>
                </a14:m>
                <a:endParaRPr lang="zh-CN" altLang="en-US" sz="1200" dirty="0"/>
              </a:p>
            </p:txBody>
          </p:sp>
        </mc:Choice>
        <mc:Fallback xmlns="">
          <p:sp>
            <p:nvSpPr>
              <p:cNvPr id="4" name="矩形 3">
                <a:extLst>
                  <a:ext uri="{FF2B5EF4-FFF2-40B4-BE49-F238E27FC236}">
                    <a16:creationId xmlns:a16="http://schemas.microsoft.com/office/drawing/2014/main" id="{B2605A36-D9AE-4EE5-8FE1-C6A23CA4A837}"/>
                  </a:ext>
                </a:extLst>
              </p:cNvPr>
              <p:cNvSpPr>
                <a:spLocks noRot="1" noChangeAspect="1" noMove="1" noResize="1" noEditPoints="1" noAdjustHandles="1" noChangeArrowheads="1" noChangeShapeType="1" noTextEdit="1"/>
              </p:cNvSpPr>
              <p:nvPr/>
            </p:nvSpPr>
            <p:spPr>
              <a:xfrm>
                <a:off x="833103" y="1648258"/>
                <a:ext cx="2661562" cy="63254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3704151F-5E1C-411B-BA6D-FA3B562CE2F4}"/>
                  </a:ext>
                </a:extLst>
              </p:cNvPr>
              <p:cNvSpPr/>
              <p:nvPr/>
            </p:nvSpPr>
            <p:spPr>
              <a:xfrm>
                <a:off x="821369" y="2269602"/>
                <a:ext cx="2673296" cy="6329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𝑓</m:t>
                          </m:r>
                        </m:e>
                        <m:sub>
                          <m:r>
                            <a:rPr lang="zh-CN" altLang="en-US" sz="1200" i="1">
                              <a:latin typeface="Cambria Math" panose="02040503050406030204" pitchFamily="18" charset="0"/>
                            </a:rPr>
                            <m:t>𝐿</m:t>
                          </m:r>
                        </m:sub>
                        <m:sup>
                          <m:r>
                            <a:rPr lang="zh-CN" altLang="en-US" sz="1200" i="1">
                              <a:latin typeface="Cambria Math" panose="02040503050406030204" pitchFamily="18" charset="0"/>
                            </a:rPr>
                            <m:t>𝑡</m:t>
                          </m:r>
                        </m:sup>
                      </m:sSubSup>
                      <m:r>
                        <a:rPr lang="zh-CN" altLang="en-US" sz="1200" i="0">
                          <a:latin typeface="Cambria Math" panose="02040503050406030204" pitchFamily="18" charset="0"/>
                        </a:rPr>
                        <m:t>=</m:t>
                      </m:r>
                      <m:nary>
                        <m:naryPr>
                          <m:chr m:val="∑"/>
                          <m:limLoc m:val="undOvr"/>
                          <m:ctrlPr>
                            <a:rPr lang="zh-CN" altLang="en-US" sz="1200" i="1">
                              <a:latin typeface="Cambria Math" panose="02040503050406030204" pitchFamily="18" charset="0"/>
                            </a:rPr>
                          </m:ctrlPr>
                        </m:naryPr>
                        <m:sub>
                          <m:r>
                            <a:rPr lang="zh-CN" altLang="en-US" sz="1200" i="1">
                              <a:latin typeface="Cambria Math" panose="02040503050406030204" pitchFamily="18" charset="0"/>
                            </a:rPr>
                            <m:t>𝑐</m:t>
                          </m:r>
                          <m:r>
                            <a:rPr lang="zh-CN" altLang="en-US" sz="1200" i="0">
                              <a:latin typeface="Cambria Math" panose="02040503050406030204" pitchFamily="18" charset="0"/>
                            </a:rPr>
                            <m:t>=1</m:t>
                          </m:r>
                        </m:sub>
                        <m:sup>
                          <m:r>
                            <a:rPr lang="zh-CN" altLang="en-US" sz="1200" i="1">
                              <a:latin typeface="Cambria Math" panose="02040503050406030204" pitchFamily="18" charset="0"/>
                            </a:rPr>
                            <m:t>𝐶</m:t>
                          </m:r>
                        </m:sup>
                        <m:e>
                          <m:nary>
                            <m:naryPr>
                              <m:chr m:val="∑"/>
                              <m:limLoc m:val="undOvr"/>
                              <m:supHide m:val="on"/>
                              <m:ctrlPr>
                                <a:rPr lang="zh-CN" altLang="en-US" sz="1200" i="1">
                                  <a:latin typeface="Cambria Math" panose="02040503050406030204" pitchFamily="18" charset="0"/>
                                </a:rPr>
                              </m:ctrlPr>
                            </m:naryPr>
                            <m:sub>
                              <m:r>
                                <a:rPr lang="zh-CN" altLang="en-US" sz="1200" i="1">
                                  <a:latin typeface="Cambria Math" panose="02040503050406030204" pitchFamily="18" charset="0"/>
                                </a:rPr>
                                <m:t>𝑝</m:t>
                              </m:r>
                            </m:sub>
                            <m:sup/>
                            <m:e>
                              <m:r>
                                <a:rPr lang="zh-CN" altLang="en-US" sz="1200" i="1">
                                  <a:latin typeface="Cambria Math" panose="02040503050406030204" pitchFamily="18" charset="0"/>
                                </a:rPr>
                                <m:t>𝑊</m:t>
                              </m:r>
                              <m:r>
                                <a:rPr lang="zh-CN" altLang="en-US" sz="1200" i="0">
                                  <a:latin typeface="Cambria Math" panose="02040503050406030204" pitchFamily="18" charset="0"/>
                                </a:rPr>
                                <m:t>(</m:t>
                              </m:r>
                              <m:r>
                                <a:rPr lang="zh-CN" altLang="en-US" sz="1200" i="1">
                                  <a:latin typeface="Cambria Math" panose="02040503050406030204" pitchFamily="18" charset="0"/>
                                </a:rPr>
                                <m:t>𝑝</m:t>
                              </m:r>
                              <m:r>
                                <a:rPr lang="zh-CN" altLang="en-US" sz="1200" i="0">
                                  <a:latin typeface="Cambria Math" panose="02040503050406030204" pitchFamily="18" charset="0"/>
                                </a:rPr>
                                <m:t>)∙</m:t>
                              </m:r>
                              <m:sSubSup>
                                <m:sSubSupPr>
                                  <m:ctrlPr>
                                    <a:rPr lang="zh-CN" altLang="en-US" sz="1200" i="1">
                                      <a:latin typeface="Cambria Math" panose="02040503050406030204" pitchFamily="18" charset="0"/>
                                    </a:rPr>
                                  </m:ctrlPr>
                                </m:sSubSupPr>
                                <m:e>
                                  <m:d>
                                    <m:dPr>
                                      <m:begChr m:val="‖"/>
                                      <m:endChr m:val="‖"/>
                                      <m:ctrlPr>
                                        <a:rPr lang="zh-CN" altLang="en-US" sz="1200" i="1">
                                          <a:latin typeface="Cambria Math" panose="02040503050406030204" pitchFamily="18" charset="0"/>
                                        </a:rPr>
                                      </m:ctrlPr>
                                    </m:dPr>
                                    <m:e>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𝐿</m:t>
                                          </m:r>
                                        </m:e>
                                        <m:sub>
                                          <m:r>
                                            <a:rPr lang="zh-CN" altLang="en-US" sz="1200" i="1">
                                              <a:latin typeface="Cambria Math" panose="02040503050406030204" pitchFamily="18" charset="0"/>
                                            </a:rPr>
                                            <m:t>𝑐</m:t>
                                          </m:r>
                                        </m:sub>
                                        <m:sup>
                                          <m:r>
                                            <a:rPr lang="zh-CN" altLang="en-US" sz="1200" i="1">
                                              <a:latin typeface="Cambria Math" panose="02040503050406030204" pitchFamily="18" charset="0"/>
                                            </a:rPr>
                                            <m:t>𝑡</m:t>
                                          </m:r>
                                        </m:sup>
                                      </m:sSubSup>
                                      <m:d>
                                        <m:dPr>
                                          <m:ctrlPr>
                                            <a:rPr lang="zh-CN" altLang="en-US" sz="1200" i="1">
                                              <a:latin typeface="Cambria Math" panose="02040503050406030204" pitchFamily="18" charset="0"/>
                                            </a:rPr>
                                          </m:ctrlPr>
                                        </m:dPr>
                                        <m:e>
                                          <m:r>
                                            <a:rPr lang="zh-CN" altLang="en-US" sz="1200" i="1">
                                              <a:latin typeface="Cambria Math" panose="02040503050406030204" pitchFamily="18" charset="0"/>
                                            </a:rPr>
                                            <m:t>𝑝</m:t>
                                          </m:r>
                                        </m:e>
                                      </m:d>
                                      <m:r>
                                        <a:rPr lang="zh-CN" altLang="en-US" sz="1200" i="0">
                                          <a:latin typeface="Cambria Math" panose="02040503050406030204" pitchFamily="18" charset="0"/>
                                        </a:rPr>
                                        <m:t>−</m:t>
                                      </m:r>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𝐿</m:t>
                                          </m:r>
                                        </m:e>
                                        <m:sub>
                                          <m:r>
                                            <a:rPr lang="zh-CN" altLang="en-US" sz="1200" i="1">
                                              <a:latin typeface="Cambria Math" panose="02040503050406030204" pitchFamily="18" charset="0"/>
                                            </a:rPr>
                                            <m:t>𝑐</m:t>
                                          </m:r>
                                        </m:sub>
                                        <m:sup>
                                          <m:r>
                                            <a:rPr lang="zh-CN" altLang="en-US" sz="1200" i="0">
                                              <a:latin typeface="Cambria Math" panose="02040503050406030204" pitchFamily="18" charset="0"/>
                                            </a:rPr>
                                            <m:t>∗</m:t>
                                          </m:r>
                                        </m:sup>
                                      </m:sSubSup>
                                      <m:d>
                                        <m:dPr>
                                          <m:ctrlPr>
                                            <a:rPr lang="zh-CN" altLang="en-US" sz="1200" i="1">
                                              <a:latin typeface="Cambria Math" panose="02040503050406030204" pitchFamily="18" charset="0"/>
                                            </a:rPr>
                                          </m:ctrlPr>
                                        </m:dPr>
                                        <m:e>
                                          <m:r>
                                            <a:rPr lang="zh-CN" altLang="en-US" sz="1200" i="1">
                                              <a:latin typeface="Cambria Math" panose="02040503050406030204" pitchFamily="18" charset="0"/>
                                            </a:rPr>
                                            <m:t>𝑝</m:t>
                                          </m:r>
                                        </m:e>
                                      </m:d>
                                    </m:e>
                                  </m:d>
                                </m:e>
                                <m:sub>
                                  <m:r>
                                    <a:rPr lang="zh-CN" altLang="en-US" sz="1200" i="0">
                                      <a:latin typeface="Cambria Math" panose="02040503050406030204" pitchFamily="18" charset="0"/>
                                    </a:rPr>
                                    <m:t>2</m:t>
                                  </m:r>
                                </m:sub>
                                <m:sup>
                                  <m:r>
                                    <a:rPr lang="zh-CN" altLang="en-US" sz="1200" i="0">
                                      <a:latin typeface="Cambria Math" panose="02040503050406030204" pitchFamily="18" charset="0"/>
                                    </a:rPr>
                                    <m:t>2</m:t>
                                  </m:r>
                                </m:sup>
                              </m:sSubSup>
                            </m:e>
                          </m:nary>
                        </m:e>
                      </m:nary>
                    </m:oMath>
                  </m:oMathPara>
                </a14:m>
                <a:endParaRPr lang="zh-CN" altLang="en-US" sz="1200" dirty="0"/>
              </a:p>
            </p:txBody>
          </p:sp>
        </mc:Choice>
        <mc:Fallback xmlns="">
          <p:sp>
            <p:nvSpPr>
              <p:cNvPr id="12" name="矩形 11">
                <a:extLst>
                  <a:ext uri="{FF2B5EF4-FFF2-40B4-BE49-F238E27FC236}">
                    <a16:creationId xmlns:a16="http://schemas.microsoft.com/office/drawing/2014/main" id="{3704151F-5E1C-411B-BA6D-FA3B562CE2F4}"/>
                  </a:ext>
                </a:extLst>
              </p:cNvPr>
              <p:cNvSpPr>
                <a:spLocks noRot="1" noChangeAspect="1" noMove="1" noResize="1" noEditPoints="1" noAdjustHandles="1" noChangeArrowheads="1" noChangeShapeType="1" noTextEdit="1"/>
              </p:cNvSpPr>
              <p:nvPr/>
            </p:nvSpPr>
            <p:spPr>
              <a:xfrm>
                <a:off x="821369" y="2269602"/>
                <a:ext cx="2673296" cy="632994"/>
              </a:xfrm>
              <a:prstGeom prst="rect">
                <a:avLst/>
              </a:prstGeom>
              <a:blipFill>
                <a:blip r:embed="rId4"/>
                <a:stretch>
                  <a:fillRect/>
                </a:stretch>
              </a:blipFill>
            </p:spPr>
            <p:txBody>
              <a:bodyPr/>
              <a:lstStyle/>
              <a:p>
                <a:r>
                  <a:rPr lang="zh-CN" altLang="en-US">
                    <a:noFill/>
                  </a:rPr>
                  <a:t> </a:t>
                </a:r>
              </a:p>
            </p:txBody>
          </p:sp>
        </mc:Fallback>
      </mc:AlternateContent>
      <p:pic>
        <p:nvPicPr>
          <p:cNvPr id="2049" name="图片 16">
            <a:extLst>
              <a:ext uri="{FF2B5EF4-FFF2-40B4-BE49-F238E27FC236}">
                <a16:creationId xmlns:a16="http://schemas.microsoft.com/office/drawing/2014/main" id="{A19D8680-9951-439B-B828-B4B59BDCCC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875" y="5003953"/>
            <a:ext cx="2933700" cy="1303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74FC538-B3BF-4029-9A51-7E2AA5FB271C}"/>
                  </a:ext>
                </a:extLst>
              </p:cNvPr>
              <p:cNvSpPr txBox="1"/>
              <p:nvPr/>
            </p:nvSpPr>
            <p:spPr>
              <a:xfrm>
                <a:off x="6522605" y="712622"/>
                <a:ext cx="4867275" cy="6586418"/>
              </a:xfrm>
              <a:prstGeom prst="rect">
                <a:avLst/>
              </a:prstGeom>
              <a:noFill/>
            </p:spPr>
            <p:txBody>
              <a:bodyPr wrap="square" rtlCol="0">
                <a:spAutoFit/>
              </a:bodyPr>
              <a:lstStyle/>
              <a:p>
                <a:pPr lvl="0" indent="127000" eaLnBrk="0" fontAlgn="base" hangingPunct="0">
                  <a:spcBef>
                    <a:spcPct val="0"/>
                  </a:spcBef>
                  <a:spcAft>
                    <a:spcPct val="0"/>
                  </a:spcAft>
                  <a:tabLst>
                    <a:tab pos="227013" algn="l"/>
                  </a:tabLst>
                </a:pPr>
                <a:r>
                  <a:rPr lang="zh-CN" altLang="en-US" dirty="0">
                    <a:solidFill>
                      <a:schemeClr val="bg1">
                        <a:lumMod val="50000"/>
                      </a:schemeClr>
                    </a:solidFill>
                  </a:rPr>
                  <a:t>公式为：</a:t>
                </a:r>
                <a:endParaRPr lang="en-US" altLang="zh-CN" dirty="0">
                  <a:solidFill>
                    <a:schemeClr val="bg1">
                      <a:lumMod val="50000"/>
                    </a:schemeClr>
                  </a:solidFill>
                </a:endParaRPr>
              </a:p>
              <a:p>
                <a:pPr lvl="0" indent="127000" eaLnBrk="0" fontAlgn="base" hangingPunct="0">
                  <a:spcBef>
                    <a:spcPct val="0"/>
                  </a:spcBef>
                  <a:spcAft>
                    <a:spcPct val="0"/>
                  </a:spcAft>
                  <a:tabLst>
                    <a:tab pos="227013" algn="l"/>
                  </a:tabLst>
                </a:pPr>
                <a14:m>
                  <m:oMathPara xmlns:m="http://schemas.openxmlformats.org/officeDocument/2006/math">
                    <m:oMathParaPr>
                      <m:jc m:val="centerGroup"/>
                    </m:oMathParaPr>
                    <m:oMath xmlns:m="http://schemas.openxmlformats.org/officeDocument/2006/math">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𝐿</m:t>
                          </m:r>
                        </m:e>
                        <m:sub>
                          <m:r>
                            <a:rPr lang="en-US" altLang="zh-CN" sz="1200" i="1">
                              <a:latin typeface="Cambria Math" panose="02040503050406030204" pitchFamily="18" charset="0"/>
                            </a:rPr>
                            <m:t>𝑐</m:t>
                          </m:r>
                          <m:r>
                            <a:rPr lang="en-US" altLang="zh-CN" sz="1200" i="1">
                              <a:latin typeface="Cambria Math" panose="02040503050406030204" pitchFamily="18" charset="0"/>
                            </a:rPr>
                            <m:t>,</m:t>
                          </m:r>
                          <m:r>
                            <a:rPr lang="en-US" altLang="zh-CN" sz="1200" i="1">
                              <a:latin typeface="Cambria Math" panose="02040503050406030204" pitchFamily="18" charset="0"/>
                            </a:rPr>
                            <m:t>𝑘</m:t>
                          </m:r>
                        </m:sub>
                        <m:sup>
                          <m:r>
                            <a:rPr lang="en-US" altLang="zh-CN" sz="1200" i="1">
                              <a:latin typeface="Cambria Math" panose="02040503050406030204" pitchFamily="18" charset="0"/>
                            </a:rPr>
                            <m:t>∗</m:t>
                          </m:r>
                        </m:sup>
                      </m:sSubSup>
                      <m:d>
                        <m:dPr>
                          <m:ctrlPr>
                            <a:rPr lang="zh-CN" altLang="zh-CN" sz="1200" i="1">
                              <a:latin typeface="Cambria Math" panose="02040503050406030204" pitchFamily="18" charset="0"/>
                            </a:rPr>
                          </m:ctrlPr>
                        </m:dPr>
                        <m:e>
                          <m:r>
                            <a:rPr lang="en-US" altLang="zh-CN" sz="1200" i="1">
                              <a:latin typeface="Cambria Math" panose="02040503050406030204" pitchFamily="18" charset="0"/>
                            </a:rPr>
                            <m:t>𝑝</m:t>
                          </m:r>
                        </m:e>
                      </m:d>
                      <m:r>
                        <a:rPr lang="en-US" altLang="zh-CN" sz="1200" i="1">
                          <a:latin typeface="Cambria Math" panose="02040503050406030204" pitchFamily="18" charset="0"/>
                        </a:rPr>
                        <m:t>=</m:t>
                      </m:r>
                      <m:d>
                        <m:dPr>
                          <m:begChr m:val="{"/>
                          <m:endChr m:val=""/>
                          <m:ctrlPr>
                            <a:rPr lang="zh-CN" altLang="zh-CN" sz="1200" i="1">
                              <a:latin typeface="Cambria Math" panose="02040503050406030204" pitchFamily="18" charset="0"/>
                            </a:rPr>
                          </m:ctrlPr>
                        </m:dPr>
                        <m:e>
                          <m:eqArr>
                            <m:eqArrPr>
                              <m:ctrlPr>
                                <a:rPr lang="zh-CN" altLang="zh-CN" sz="1200" i="1">
                                  <a:latin typeface="Cambria Math" panose="02040503050406030204" pitchFamily="18" charset="0"/>
                                </a:rPr>
                              </m:ctrlPr>
                            </m:eqArrPr>
                            <m:e>
                              <m:r>
                                <a:rPr lang="en-US" altLang="zh-CN" sz="1200" i="1">
                                  <a:latin typeface="Cambria Math" panose="02040503050406030204" pitchFamily="18" charset="0"/>
                                </a:rPr>
                                <m:t>𝑣</m:t>
                              </m:r>
                              <m:r>
                                <a:rPr lang="en-US" altLang="zh-CN" sz="1200" i="1">
                                  <a:latin typeface="Cambria Math" panose="02040503050406030204" pitchFamily="18" charset="0"/>
                                </a:rPr>
                                <m:t>          </m:t>
                              </m:r>
                              <m:r>
                                <a:rPr lang="en-US" altLang="zh-CN" sz="1200" i="1">
                                  <a:latin typeface="Cambria Math" panose="02040503050406030204" pitchFamily="18" charset="0"/>
                                </a:rPr>
                                <m:t>𝑝</m:t>
                              </m:r>
                              <m:r>
                                <a:rPr lang="zh-CN" altLang="zh-CN" sz="1200" i="1">
                                  <a:latin typeface="Cambria Math" panose="02040503050406030204" pitchFamily="18" charset="0"/>
                                </a:rPr>
                                <m:t>在</m:t>
                              </m:r>
                              <m:r>
                                <a:rPr lang="en-US" altLang="zh-CN" sz="1200" i="1">
                                  <a:latin typeface="Cambria Math" panose="02040503050406030204" pitchFamily="18" charset="0"/>
                                </a:rPr>
                                <m:t>𝑘</m:t>
                              </m:r>
                              <m:r>
                                <a:rPr lang="zh-CN" altLang="zh-CN" sz="1200" i="1">
                                  <a:latin typeface="Cambria Math" panose="02040503050406030204" pitchFamily="18" charset="0"/>
                                </a:rPr>
                                <m:t>的肢体</m:t>
                              </m:r>
                              <m:r>
                                <a:rPr lang="en-US" altLang="zh-CN" sz="1200" i="1">
                                  <a:latin typeface="Cambria Math" panose="02040503050406030204" pitchFamily="18" charset="0"/>
                                </a:rPr>
                                <m:t>𝑐</m:t>
                              </m:r>
                              <m:r>
                                <a:rPr lang="zh-CN" altLang="zh-CN" sz="1200" i="1">
                                  <a:latin typeface="Cambria Math" panose="02040503050406030204" pitchFamily="18" charset="0"/>
                                </a:rPr>
                                <m:t>上</m:t>
                              </m:r>
                            </m:e>
                            <m:e>
                              <m:r>
                                <a:rPr lang="en-US" altLang="zh-CN" sz="1200" i="1">
                                  <a:latin typeface="Cambria Math" panose="02040503050406030204" pitchFamily="18" charset="0"/>
                                </a:rPr>
                                <m:t>0     </m:t>
                              </m:r>
                              <m:r>
                                <a:rPr lang="en-US" altLang="zh-CN" sz="1200" i="1">
                                  <a:latin typeface="Cambria Math" panose="02040503050406030204" pitchFamily="18" charset="0"/>
                                </a:rPr>
                                <m:t>𝑝</m:t>
                              </m:r>
                              <m:r>
                                <a:rPr lang="zh-CN" altLang="zh-CN" sz="1200" i="1">
                                  <a:latin typeface="Cambria Math" panose="02040503050406030204" pitchFamily="18" charset="0"/>
                                </a:rPr>
                                <m:t>不在</m:t>
                              </m:r>
                              <m:r>
                                <a:rPr lang="en-US" altLang="zh-CN" sz="1200" i="1">
                                  <a:latin typeface="Cambria Math" panose="02040503050406030204" pitchFamily="18" charset="0"/>
                                </a:rPr>
                                <m:t>𝑘</m:t>
                              </m:r>
                              <m:r>
                                <a:rPr lang="zh-CN" altLang="zh-CN" sz="1200" i="1">
                                  <a:latin typeface="Cambria Math" panose="02040503050406030204" pitchFamily="18" charset="0"/>
                                </a:rPr>
                                <m:t>的肢体</m:t>
                              </m:r>
                              <m:r>
                                <a:rPr lang="en-US" altLang="zh-CN" sz="1200" i="1">
                                  <a:latin typeface="Cambria Math" panose="02040503050406030204" pitchFamily="18" charset="0"/>
                                </a:rPr>
                                <m:t>𝑐</m:t>
                              </m:r>
                              <m:r>
                                <a:rPr lang="zh-CN" altLang="zh-CN" sz="1200" i="1">
                                  <a:latin typeface="Cambria Math" panose="02040503050406030204" pitchFamily="18" charset="0"/>
                                </a:rPr>
                                <m:t>上</m:t>
                              </m:r>
                            </m:e>
                          </m:eqArr>
                        </m:e>
                      </m:d>
                    </m:oMath>
                  </m:oMathPara>
                </a14:m>
                <a:endParaRPr lang="zh-CN" altLang="en-US" sz="1200" dirty="0">
                  <a:solidFill>
                    <a:schemeClr val="bg1">
                      <a:lumMod val="50000"/>
                    </a:schemeClr>
                  </a:solidFill>
                </a:endParaRPr>
              </a:p>
              <a:p>
                <a:pPr lvl="0" indent="127000" eaLnBrk="0" fontAlgn="base" hangingPunct="0">
                  <a:spcBef>
                    <a:spcPct val="0"/>
                  </a:spcBef>
                  <a:spcAft>
                    <a:spcPct val="0"/>
                  </a:spcAft>
                  <a:tabLst>
                    <a:tab pos="227013" algn="l"/>
                  </a:tabLst>
                </a:pPr>
                <a:r>
                  <a:rPr lang="zh-CN" altLang="en-US" dirty="0">
                    <a:solidFill>
                      <a:schemeClr val="bg1">
                        <a:lumMod val="50000"/>
                      </a:schemeClr>
                    </a:solidFill>
                  </a:rPr>
                  <a:t>肢体上的点必须满足以下以下条件：</a:t>
                </a:r>
                <a:endParaRPr lang="en-US" altLang="zh-CN" dirty="0">
                  <a:solidFill>
                    <a:schemeClr val="bg1">
                      <a:lumMod val="50000"/>
                    </a:schemeClr>
                  </a:solidFill>
                </a:endParaRPr>
              </a:p>
              <a:p>
                <a:pPr indent="127000" eaLnBrk="0" fontAlgn="base" hangingPunct="0">
                  <a:spcBef>
                    <a:spcPct val="0"/>
                  </a:spcBef>
                  <a:spcAft>
                    <a:spcPct val="0"/>
                  </a:spcAft>
                  <a:tabLst>
                    <a:tab pos="227013" algn="l"/>
                  </a:tabLst>
                </a:pPr>
                <a14:m>
                  <m:oMathPara xmlns:m="http://schemas.openxmlformats.org/officeDocument/2006/math">
                    <m:oMathParaPr>
                      <m:jc m:val="centerGroup"/>
                    </m:oMathParaPr>
                    <m:oMath xmlns:m="http://schemas.openxmlformats.org/officeDocument/2006/math">
                      <m:r>
                        <a:rPr lang="en-US" altLang="zh-CN" sz="1200" i="1">
                          <a:latin typeface="Cambria Math" panose="02040503050406030204" pitchFamily="18" charset="0"/>
                        </a:rPr>
                        <m:t>0≤</m:t>
                      </m:r>
                      <m:r>
                        <a:rPr lang="en-US" altLang="zh-CN" sz="1200" i="1">
                          <a:latin typeface="Cambria Math" panose="02040503050406030204" pitchFamily="18" charset="0"/>
                        </a:rPr>
                        <m:t>𝑣</m:t>
                      </m:r>
                      <m:r>
                        <a:rPr lang="en-US" altLang="zh-CN" sz="1200" i="1">
                          <a:latin typeface="Cambria Math" panose="02040503050406030204" pitchFamily="18" charset="0"/>
                        </a:rPr>
                        <m:t>∙</m:t>
                      </m:r>
                      <m:d>
                        <m:dPr>
                          <m:ctrlPr>
                            <a:rPr lang="zh-CN" altLang="zh-CN" sz="1200" i="1">
                              <a:latin typeface="Cambria Math" panose="02040503050406030204" pitchFamily="18" charset="0"/>
                            </a:rPr>
                          </m:ctrlPr>
                        </m:dPr>
                        <m:e>
                          <m:r>
                            <a:rPr lang="en-US" altLang="zh-CN" sz="1200" i="1">
                              <a:latin typeface="Cambria Math" panose="02040503050406030204" pitchFamily="18" charset="0"/>
                            </a:rPr>
                            <m:t>𝑝</m:t>
                          </m:r>
                          <m:r>
                            <a:rPr lang="en-US" altLang="zh-CN" sz="1200" i="1">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𝑗</m:t>
                              </m:r>
                              <m:r>
                                <a:rPr lang="en-US" altLang="zh-CN" sz="1200" i="1">
                                  <a:latin typeface="Cambria Math" panose="02040503050406030204" pitchFamily="18" charset="0"/>
                                </a:rPr>
                                <m:t>1,</m:t>
                              </m:r>
                              <m:r>
                                <a:rPr lang="en-US" altLang="zh-CN" sz="1200" i="1">
                                  <a:latin typeface="Cambria Math" panose="02040503050406030204" pitchFamily="18" charset="0"/>
                                </a:rPr>
                                <m:t>𝑘</m:t>
                              </m:r>
                            </m:sub>
                          </m:sSub>
                        </m:e>
                      </m:d>
                      <m:r>
                        <a:rPr lang="en-US" altLang="zh-CN" sz="1200" i="1">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𝑙</m:t>
                          </m:r>
                        </m:e>
                        <m:sub>
                          <m:r>
                            <a:rPr lang="en-US" altLang="zh-CN" sz="1200" i="1">
                              <a:latin typeface="Cambria Math" panose="02040503050406030204" pitchFamily="18" charset="0"/>
                            </a:rPr>
                            <m:t>𝑐</m:t>
                          </m:r>
                          <m:r>
                            <a:rPr lang="en-US" altLang="zh-CN" sz="1200" i="1">
                              <a:latin typeface="Cambria Math" panose="02040503050406030204" pitchFamily="18" charset="0"/>
                            </a:rPr>
                            <m:t>,</m:t>
                          </m:r>
                          <m:r>
                            <a:rPr lang="en-US" altLang="zh-CN" sz="1200" i="1">
                              <a:latin typeface="Cambria Math" panose="02040503050406030204" pitchFamily="18" charset="0"/>
                            </a:rPr>
                            <m:t>𝑘</m:t>
                          </m:r>
                        </m:sub>
                      </m:sSub>
                      <m:r>
                        <a:rPr lang="en-US" altLang="zh-CN" sz="1200" i="1">
                          <a:latin typeface="Cambria Math" panose="02040503050406030204" pitchFamily="18" charset="0"/>
                        </a:rPr>
                        <m:t>𝑎𝑛𝑑</m:t>
                      </m:r>
                      <m:d>
                        <m:dPr>
                          <m:begChr m:val="|"/>
                          <m:endChr m:val="|"/>
                          <m:ctrlPr>
                            <a:rPr lang="zh-CN" altLang="zh-CN" sz="1200" i="1">
                              <a:latin typeface="Cambria Math" panose="02040503050406030204" pitchFamily="18" charset="0"/>
                            </a:rPr>
                          </m:ctrlPr>
                        </m:dPr>
                        <m:e>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𝑣</m:t>
                              </m:r>
                            </m:e>
                            <m:sub>
                              <m:r>
                                <a:rPr lang="en-US" altLang="zh-CN" sz="1200" i="1">
                                  <a:latin typeface="Cambria Math" panose="02040503050406030204" pitchFamily="18" charset="0"/>
                                </a:rPr>
                                <m:t>⊥</m:t>
                              </m:r>
                            </m:sub>
                          </m:sSub>
                          <m:r>
                            <a:rPr lang="en-US" altLang="zh-CN" sz="1200" i="1">
                              <a:latin typeface="Cambria Math" panose="02040503050406030204" pitchFamily="18" charset="0"/>
                            </a:rPr>
                            <m:t>∙(</m:t>
                          </m:r>
                          <m:r>
                            <a:rPr lang="en-US" altLang="zh-CN" sz="1200" i="1">
                              <a:latin typeface="Cambria Math" panose="02040503050406030204" pitchFamily="18" charset="0"/>
                            </a:rPr>
                            <m:t>𝑝</m:t>
                          </m:r>
                          <m:r>
                            <a:rPr lang="en-US" altLang="zh-CN" sz="1200" i="1">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𝑗</m:t>
                              </m:r>
                              <m:r>
                                <a:rPr lang="en-US" altLang="zh-CN" sz="1200" i="1">
                                  <a:latin typeface="Cambria Math" panose="02040503050406030204" pitchFamily="18" charset="0"/>
                                </a:rPr>
                                <m:t>1,</m:t>
                              </m:r>
                              <m:r>
                                <a:rPr lang="en-US" altLang="zh-CN" sz="1200" i="1">
                                  <a:latin typeface="Cambria Math" panose="02040503050406030204" pitchFamily="18" charset="0"/>
                                </a:rPr>
                                <m:t>𝑘</m:t>
                              </m:r>
                            </m:sub>
                          </m:sSub>
                        </m:e>
                      </m:d>
                      <m:r>
                        <a:rPr lang="en-US" altLang="zh-CN" sz="1200" i="1">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𝜎</m:t>
                          </m:r>
                        </m:e>
                        <m:sub>
                          <m:r>
                            <a:rPr lang="en-US" altLang="zh-CN" sz="1200" i="1">
                              <a:latin typeface="Cambria Math" panose="02040503050406030204" pitchFamily="18" charset="0"/>
                            </a:rPr>
                            <m:t>𝑙</m:t>
                          </m:r>
                        </m:sub>
                      </m:sSub>
                    </m:oMath>
                  </m:oMathPara>
                </a14:m>
                <a:endParaRPr lang="zh-CN" altLang="en-US" dirty="0">
                  <a:solidFill>
                    <a:schemeClr val="bg1">
                      <a:lumMod val="50000"/>
                    </a:schemeClr>
                  </a:solidFill>
                </a:endParaRPr>
              </a:p>
              <a:p>
                <a:pPr lvl="0" indent="127000" eaLnBrk="0" fontAlgn="base" hangingPunct="0">
                  <a:spcBef>
                    <a:spcPct val="0"/>
                  </a:spcBef>
                  <a:spcAft>
                    <a:spcPct val="0"/>
                  </a:spcAft>
                  <a:tabLst>
                    <a:tab pos="227013" algn="l"/>
                  </a:tabLst>
                </a:pPr>
                <a:r>
                  <a:rPr lang="zh-CN" altLang="en-US" dirty="0">
                    <a:solidFill>
                      <a:schemeClr val="bg1">
                        <a:lumMod val="50000"/>
                      </a:schemeClr>
                    </a:solidFill>
                  </a:rPr>
                  <a:t>其中肢体长度：</a:t>
                </a:r>
                <a14:m>
                  <m:oMath xmlns:m="http://schemas.openxmlformats.org/officeDocument/2006/math">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𝑙</m:t>
                        </m:r>
                      </m:e>
                      <m:sub>
                        <m:r>
                          <a:rPr lang="en-US" altLang="zh-CN" sz="1200" i="1">
                            <a:latin typeface="Cambria Math" panose="02040503050406030204" pitchFamily="18" charset="0"/>
                          </a:rPr>
                          <m:t>𝑐</m:t>
                        </m:r>
                        <m:r>
                          <a:rPr lang="en-US" altLang="zh-CN" sz="1200" i="1">
                            <a:latin typeface="Cambria Math" panose="02040503050406030204" pitchFamily="18" charset="0"/>
                          </a:rPr>
                          <m:t>,</m:t>
                        </m:r>
                        <m:r>
                          <a:rPr lang="en-US" altLang="zh-CN" sz="1200" i="1">
                            <a:latin typeface="Cambria Math" panose="02040503050406030204" pitchFamily="18" charset="0"/>
                          </a:rPr>
                          <m:t>𝑘</m:t>
                        </m:r>
                      </m:sub>
                    </m:sSub>
                    <m:r>
                      <a:rPr lang="en-US" altLang="zh-CN" sz="1200" i="1">
                        <a:latin typeface="Cambria Math" panose="02040503050406030204" pitchFamily="18" charset="0"/>
                      </a:rPr>
                      <m:t>=</m:t>
                    </m:r>
                    <m:sSub>
                      <m:sSubPr>
                        <m:ctrlPr>
                          <a:rPr lang="zh-CN" altLang="zh-CN" sz="1200" i="1">
                            <a:latin typeface="Cambria Math" panose="02040503050406030204" pitchFamily="18" charset="0"/>
                          </a:rPr>
                        </m:ctrlPr>
                      </m:sSubPr>
                      <m:e>
                        <m:d>
                          <m:dPr>
                            <m:begChr m:val="‖"/>
                            <m:endChr m:val="‖"/>
                            <m:ctrlPr>
                              <a:rPr lang="zh-CN" altLang="zh-CN" sz="1200" i="1">
                                <a:latin typeface="Cambria Math" panose="02040503050406030204" pitchFamily="18" charset="0"/>
                              </a:rPr>
                            </m:ctrlPr>
                          </m:dPr>
                          <m:e>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𝑗</m:t>
                                </m:r>
                                <m:r>
                                  <a:rPr lang="en-US" altLang="zh-CN" sz="1200" i="1">
                                    <a:latin typeface="Cambria Math" panose="02040503050406030204" pitchFamily="18" charset="0"/>
                                  </a:rPr>
                                  <m:t>2,</m:t>
                                </m:r>
                                <m:r>
                                  <a:rPr lang="en-US" altLang="zh-CN" sz="1200" i="1">
                                    <a:latin typeface="Cambria Math" panose="02040503050406030204" pitchFamily="18" charset="0"/>
                                  </a:rPr>
                                  <m:t>𝑘</m:t>
                                </m:r>
                              </m:sub>
                            </m:sSub>
                            <m:r>
                              <a:rPr lang="en-US" altLang="zh-CN" sz="1200" i="1">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𝑗</m:t>
                                </m:r>
                                <m:r>
                                  <a:rPr lang="en-US" altLang="zh-CN" sz="1200" i="1">
                                    <a:latin typeface="Cambria Math" panose="02040503050406030204" pitchFamily="18" charset="0"/>
                                  </a:rPr>
                                  <m:t>1,</m:t>
                                </m:r>
                                <m:r>
                                  <a:rPr lang="en-US" altLang="zh-CN" sz="1200" i="1">
                                    <a:latin typeface="Cambria Math" panose="02040503050406030204" pitchFamily="18" charset="0"/>
                                  </a:rPr>
                                  <m:t>𝑘</m:t>
                                </m:r>
                              </m:sub>
                            </m:sSub>
                          </m:e>
                        </m:d>
                      </m:e>
                      <m:sub>
                        <m:r>
                          <a:rPr lang="en-US" altLang="zh-CN" sz="1200" i="1">
                            <a:latin typeface="Cambria Math" panose="02040503050406030204" pitchFamily="18" charset="0"/>
                          </a:rPr>
                          <m:t>2</m:t>
                        </m:r>
                      </m:sub>
                    </m:sSub>
                  </m:oMath>
                </a14:m>
                <a:endParaRPr lang="en-US" altLang="zh-CN" sz="1200" dirty="0">
                  <a:solidFill>
                    <a:schemeClr val="bg1">
                      <a:lumMod val="50000"/>
                    </a:schemeClr>
                  </a:solidFill>
                </a:endParaRPr>
              </a:p>
              <a:p>
                <a:pPr lvl="0" indent="127000" eaLnBrk="0" fontAlgn="base" hangingPunct="0">
                  <a:spcBef>
                    <a:spcPct val="0"/>
                  </a:spcBef>
                  <a:spcAft>
                    <a:spcPct val="0"/>
                  </a:spcAft>
                  <a:tabLst>
                    <a:tab pos="227013" algn="l"/>
                  </a:tabLst>
                </a:pPr>
                <a:r>
                  <a:rPr lang="zh-CN" altLang="en-US" dirty="0">
                    <a:solidFill>
                      <a:schemeClr val="bg1">
                        <a:lumMod val="50000"/>
                      </a:schemeClr>
                    </a:solidFill>
                  </a:rPr>
                  <a:t>肢体宽度：</a:t>
                </a:r>
                <a:r>
                  <a:rPr lang="en-US" altLang="zh-CN" dirty="0" err="1">
                    <a:solidFill>
                      <a:schemeClr val="bg1">
                        <a:lumMod val="50000"/>
                      </a:schemeClr>
                    </a:solidFill>
                  </a:rPr>
                  <a:t>σl</a:t>
                </a:r>
                <a:r>
                  <a:rPr lang="zh-CN" altLang="en-US" dirty="0">
                    <a:solidFill>
                      <a:schemeClr val="bg1">
                        <a:lumMod val="50000"/>
                      </a:schemeClr>
                    </a:solidFill>
                  </a:rPr>
                  <a:t>为像素距离。</a:t>
                </a:r>
              </a:p>
              <a:p>
                <a:pPr lvl="0" indent="127000" eaLnBrk="0" fontAlgn="base" hangingPunct="0">
                  <a:spcBef>
                    <a:spcPct val="0"/>
                  </a:spcBef>
                  <a:spcAft>
                    <a:spcPct val="0"/>
                  </a:spcAft>
                  <a:tabLst>
                    <a:tab pos="227013" algn="l"/>
                  </a:tabLst>
                </a:pPr>
                <a:r>
                  <a:rPr lang="zh-CN" altLang="en-US" dirty="0">
                    <a:solidFill>
                      <a:schemeClr val="bg1">
                        <a:lumMod val="50000"/>
                      </a:schemeClr>
                    </a:solidFill>
                  </a:rPr>
                  <a:t>最终</a:t>
                </a:r>
                <a:r>
                  <a:rPr lang="en-US" altLang="zh-CN" dirty="0">
                    <a:solidFill>
                      <a:schemeClr val="bg1">
                        <a:lumMod val="50000"/>
                      </a:schemeClr>
                    </a:solidFill>
                  </a:rPr>
                  <a:t>PAFS</a:t>
                </a:r>
                <a:r>
                  <a:rPr lang="zh-CN" altLang="en-US" dirty="0">
                    <a:solidFill>
                      <a:schemeClr val="bg1">
                        <a:lumMod val="50000"/>
                      </a:schemeClr>
                    </a:solidFill>
                  </a:rPr>
                  <a:t>为图像中所有人的平均亲和场：</a:t>
                </a:r>
                <a:endParaRPr lang="en-US" altLang="zh-CN" dirty="0">
                  <a:solidFill>
                    <a:schemeClr val="bg1">
                      <a:lumMod val="50000"/>
                    </a:schemeClr>
                  </a:solidFill>
                </a:endParaRPr>
              </a:p>
              <a:p>
                <a:pPr indent="127000" eaLnBrk="0" fontAlgn="base" hangingPunct="0">
                  <a:spcBef>
                    <a:spcPct val="0"/>
                  </a:spcBef>
                  <a:spcAft>
                    <a:spcPct val="0"/>
                  </a:spcAft>
                  <a:tabLst>
                    <a:tab pos="227013" algn="l"/>
                  </a:tabLst>
                </a:pPr>
                <a14:m>
                  <m:oMathPara xmlns:m="http://schemas.openxmlformats.org/officeDocument/2006/math">
                    <m:oMathParaPr>
                      <m:jc m:val="centerGroup"/>
                    </m:oMathParaPr>
                    <m:oMath xmlns:m="http://schemas.openxmlformats.org/officeDocument/2006/math">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𝐿</m:t>
                          </m:r>
                        </m:e>
                        <m:sub>
                          <m:r>
                            <a:rPr lang="en-US" altLang="zh-CN" sz="1200" i="1">
                              <a:latin typeface="Cambria Math" panose="02040503050406030204" pitchFamily="18" charset="0"/>
                            </a:rPr>
                            <m:t>𝑐</m:t>
                          </m:r>
                        </m:sub>
                        <m:sup>
                          <m:r>
                            <a:rPr lang="en-US" altLang="zh-CN" sz="1200" i="1">
                              <a:latin typeface="Cambria Math" panose="02040503050406030204" pitchFamily="18" charset="0"/>
                            </a:rPr>
                            <m:t>∗</m:t>
                          </m:r>
                        </m:sup>
                      </m:sSubSup>
                      <m:d>
                        <m:dPr>
                          <m:ctrlPr>
                            <a:rPr lang="zh-CN" altLang="zh-CN" sz="1200" i="1">
                              <a:latin typeface="Cambria Math" panose="02040503050406030204" pitchFamily="18" charset="0"/>
                            </a:rPr>
                          </m:ctrlPr>
                        </m:dPr>
                        <m:e>
                          <m:r>
                            <a:rPr lang="en-US" altLang="zh-CN" sz="1200" i="1">
                              <a:latin typeface="Cambria Math" panose="02040503050406030204" pitchFamily="18" charset="0"/>
                            </a:rPr>
                            <m:t>𝑝</m:t>
                          </m:r>
                        </m:e>
                      </m:d>
                      <m:r>
                        <a:rPr lang="en-US" altLang="zh-CN" sz="1200" i="1">
                          <a:latin typeface="Cambria Math" panose="02040503050406030204" pitchFamily="18" charset="0"/>
                        </a:rPr>
                        <m:t>=</m:t>
                      </m:r>
                      <m:f>
                        <m:fPr>
                          <m:ctrlPr>
                            <a:rPr lang="zh-CN" altLang="zh-CN" sz="1200" i="1">
                              <a:latin typeface="Cambria Math" panose="02040503050406030204" pitchFamily="18" charset="0"/>
                            </a:rPr>
                          </m:ctrlPr>
                        </m:fPr>
                        <m:num>
                          <m:r>
                            <a:rPr lang="en-US" altLang="zh-CN" sz="1200" i="1">
                              <a:latin typeface="Cambria Math" panose="02040503050406030204" pitchFamily="18" charset="0"/>
                            </a:rPr>
                            <m:t>1</m:t>
                          </m:r>
                        </m:num>
                        <m:den>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𝑛</m:t>
                              </m:r>
                            </m:e>
                            <m:sub>
                              <m:r>
                                <a:rPr lang="en-US" altLang="zh-CN" sz="1200" i="1">
                                  <a:latin typeface="Cambria Math" panose="02040503050406030204" pitchFamily="18" charset="0"/>
                                </a:rPr>
                                <m:t>𝑐</m:t>
                              </m:r>
                            </m:sub>
                          </m:sSub>
                          <m:r>
                            <a:rPr lang="en-US" altLang="zh-CN" sz="1200" i="1">
                              <a:latin typeface="Cambria Math" panose="02040503050406030204" pitchFamily="18" charset="0"/>
                            </a:rPr>
                            <m:t>(</m:t>
                          </m:r>
                          <m:r>
                            <a:rPr lang="en-US" altLang="zh-CN" sz="1200" i="1">
                              <a:latin typeface="Cambria Math" panose="02040503050406030204" pitchFamily="18" charset="0"/>
                            </a:rPr>
                            <m:t>𝑝</m:t>
                          </m:r>
                          <m:r>
                            <a:rPr lang="en-US" altLang="zh-CN" sz="1200" i="1">
                              <a:latin typeface="Cambria Math" panose="02040503050406030204" pitchFamily="18" charset="0"/>
                            </a:rPr>
                            <m:t>)</m:t>
                          </m:r>
                        </m:den>
                      </m:f>
                      <m:nary>
                        <m:naryPr>
                          <m:chr m:val="∑"/>
                          <m:limLoc m:val="undOvr"/>
                          <m:supHide m:val="on"/>
                          <m:ctrlPr>
                            <a:rPr lang="zh-CN" altLang="zh-CN" sz="1200" i="1">
                              <a:latin typeface="Cambria Math" panose="02040503050406030204" pitchFamily="18" charset="0"/>
                            </a:rPr>
                          </m:ctrlPr>
                        </m:naryPr>
                        <m:sub>
                          <m:r>
                            <a:rPr lang="en-US" altLang="zh-CN" sz="1200" i="1">
                              <a:latin typeface="Cambria Math" panose="02040503050406030204" pitchFamily="18" charset="0"/>
                            </a:rPr>
                            <m:t>𝑘</m:t>
                          </m:r>
                        </m:sub>
                        <m:sup/>
                        <m:e>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𝐿</m:t>
                              </m:r>
                            </m:e>
                            <m:sub>
                              <m:r>
                                <a:rPr lang="en-US" altLang="zh-CN" sz="1200" i="1">
                                  <a:latin typeface="Cambria Math" panose="02040503050406030204" pitchFamily="18" charset="0"/>
                                </a:rPr>
                                <m:t>𝑐</m:t>
                              </m:r>
                              <m:r>
                                <a:rPr lang="en-US" altLang="zh-CN" sz="1200" i="1">
                                  <a:latin typeface="Cambria Math" panose="02040503050406030204" pitchFamily="18" charset="0"/>
                                </a:rPr>
                                <m:t>,</m:t>
                              </m:r>
                              <m:r>
                                <a:rPr lang="en-US" altLang="zh-CN" sz="1200" i="1">
                                  <a:latin typeface="Cambria Math" panose="02040503050406030204" pitchFamily="18" charset="0"/>
                                </a:rPr>
                                <m:t>𝑘</m:t>
                              </m:r>
                            </m:sub>
                            <m:sup>
                              <m:r>
                                <a:rPr lang="en-US" altLang="zh-CN" sz="1200" i="1">
                                  <a:latin typeface="Cambria Math" panose="02040503050406030204" pitchFamily="18" charset="0"/>
                                </a:rPr>
                                <m:t>∗</m:t>
                              </m:r>
                            </m:sup>
                          </m:sSubSup>
                          <m:r>
                            <a:rPr lang="en-US" altLang="zh-CN" sz="1200" i="1">
                              <a:latin typeface="Cambria Math" panose="02040503050406030204" pitchFamily="18" charset="0"/>
                            </a:rPr>
                            <m:t>(</m:t>
                          </m:r>
                          <m:r>
                            <a:rPr lang="en-US" altLang="zh-CN" sz="1200" i="1">
                              <a:latin typeface="Cambria Math" panose="02040503050406030204" pitchFamily="18" charset="0"/>
                            </a:rPr>
                            <m:t>𝑝</m:t>
                          </m:r>
                          <m:r>
                            <a:rPr lang="en-US" altLang="zh-CN" sz="1200" i="1">
                              <a:latin typeface="Cambria Math" panose="02040503050406030204" pitchFamily="18" charset="0"/>
                            </a:rPr>
                            <m:t>)</m:t>
                          </m:r>
                        </m:e>
                      </m:nary>
                    </m:oMath>
                  </m:oMathPara>
                </a14:m>
                <a:endParaRPr lang="zh-CN" altLang="en-US" dirty="0">
                  <a:solidFill>
                    <a:schemeClr val="bg1">
                      <a:lumMod val="50000"/>
                    </a:schemeClr>
                  </a:solidFill>
                </a:endParaRPr>
              </a:p>
              <a:p>
                <a:pPr lvl="0" indent="127000" eaLnBrk="0" fontAlgn="base" hangingPunct="0">
                  <a:spcBef>
                    <a:spcPct val="0"/>
                  </a:spcBef>
                  <a:spcAft>
                    <a:spcPct val="0"/>
                  </a:spcAft>
                  <a:tabLst>
                    <a:tab pos="227013" algn="l"/>
                  </a:tabLst>
                </a:pPr>
                <a:r>
                  <a:rPr lang="zh-CN" altLang="en-US" dirty="0">
                    <a:solidFill>
                      <a:schemeClr val="bg1">
                        <a:lumMod val="50000"/>
                      </a:schemeClr>
                    </a:solidFill>
                  </a:rPr>
                  <a:t>其中，</a:t>
                </a:r>
                <a:r>
                  <a:rPr lang="en-US" altLang="zh-CN" dirty="0" err="1">
                    <a:solidFill>
                      <a:schemeClr val="bg1">
                        <a:lumMod val="50000"/>
                      </a:schemeClr>
                    </a:solidFill>
                  </a:rPr>
                  <a:t>n</a:t>
                </a:r>
                <a:r>
                  <a:rPr lang="en-US" altLang="zh-CN" baseline="-25000" dirty="0" err="1">
                    <a:solidFill>
                      <a:schemeClr val="bg1">
                        <a:lumMod val="50000"/>
                      </a:schemeClr>
                    </a:solidFill>
                  </a:rPr>
                  <a:t>c</a:t>
                </a:r>
                <a:r>
                  <a:rPr lang="en-US" altLang="zh-CN" dirty="0">
                    <a:solidFill>
                      <a:schemeClr val="bg1">
                        <a:lumMod val="50000"/>
                      </a:schemeClr>
                    </a:solidFill>
                  </a:rPr>
                  <a:t>(p)</a:t>
                </a:r>
                <a:r>
                  <a:rPr lang="zh-CN" altLang="en-US" dirty="0">
                    <a:solidFill>
                      <a:schemeClr val="bg1">
                        <a:lumMod val="50000"/>
                      </a:schemeClr>
                    </a:solidFill>
                  </a:rPr>
                  <a:t>为点</a:t>
                </a:r>
                <a:r>
                  <a:rPr lang="en-US" altLang="zh-CN" dirty="0">
                    <a:solidFill>
                      <a:schemeClr val="bg1">
                        <a:lumMod val="50000"/>
                      </a:schemeClr>
                    </a:solidFill>
                  </a:rPr>
                  <a:t>p</a:t>
                </a:r>
                <a:r>
                  <a:rPr lang="zh-CN" altLang="en-US" dirty="0">
                    <a:solidFill>
                      <a:schemeClr val="bg1">
                        <a:lumMod val="50000"/>
                      </a:schemeClr>
                    </a:solidFill>
                  </a:rPr>
                  <a:t>处所有人产生的非零向量个数。</a:t>
                </a:r>
              </a:p>
              <a:p>
                <a:pPr lvl="0" indent="127000" eaLnBrk="0" fontAlgn="base" hangingPunct="0">
                  <a:spcBef>
                    <a:spcPct val="0"/>
                  </a:spcBef>
                  <a:spcAft>
                    <a:spcPct val="0"/>
                  </a:spcAft>
                  <a:tabLst>
                    <a:tab pos="227013" algn="l"/>
                  </a:tabLst>
                </a:pPr>
                <a:r>
                  <a:rPr lang="zh-CN" altLang="en-US" dirty="0">
                    <a:solidFill>
                      <a:schemeClr val="bg1">
                        <a:lumMod val="50000"/>
                      </a:schemeClr>
                    </a:solidFill>
                  </a:rPr>
                  <a:t>测试阶段，通过沿着连接候选部位位置的线段，计算相应</a:t>
                </a:r>
                <a:r>
                  <a:rPr lang="en-US" altLang="zh-CN" dirty="0">
                    <a:solidFill>
                      <a:schemeClr val="bg1">
                        <a:lumMod val="50000"/>
                      </a:schemeClr>
                    </a:solidFill>
                  </a:rPr>
                  <a:t>PAF</a:t>
                </a:r>
                <a:r>
                  <a:rPr lang="zh-CN" altLang="en-US" dirty="0">
                    <a:solidFill>
                      <a:schemeClr val="bg1">
                        <a:lumMod val="50000"/>
                      </a:schemeClr>
                    </a:solidFill>
                  </a:rPr>
                  <a:t>上的线积分来测量候选部位检测之间的关联，公式如下：</a:t>
                </a:r>
                <a:endParaRPr lang="en-US" altLang="zh-CN" dirty="0">
                  <a:solidFill>
                    <a:schemeClr val="bg1">
                      <a:lumMod val="50000"/>
                    </a:schemeClr>
                  </a:solidFill>
                </a:endParaRPr>
              </a:p>
              <a:p>
                <a:pPr indent="127000" eaLnBrk="0" fontAlgn="base" hangingPunct="0">
                  <a:spcBef>
                    <a:spcPct val="0"/>
                  </a:spcBef>
                  <a:spcAft>
                    <a:spcPct val="0"/>
                  </a:spcAft>
                  <a:tabLst>
                    <a:tab pos="227013" algn="l"/>
                  </a:tabLst>
                </a:pPr>
                <a14:m>
                  <m:oMathPara xmlns:m="http://schemas.openxmlformats.org/officeDocument/2006/math">
                    <m:oMathParaPr>
                      <m:jc m:val="centerGroup"/>
                    </m:oMathParaPr>
                    <m:oMath xmlns:m="http://schemas.openxmlformats.org/officeDocument/2006/math">
                      <m:r>
                        <a:rPr lang="en-US" altLang="zh-CN" sz="1200" i="1">
                          <a:latin typeface="Cambria Math" panose="02040503050406030204" pitchFamily="18" charset="0"/>
                        </a:rPr>
                        <m:t>𝐸</m:t>
                      </m:r>
                      <m:r>
                        <a:rPr lang="en-US" altLang="zh-CN" sz="1200" i="1">
                          <a:latin typeface="Cambria Math" panose="02040503050406030204" pitchFamily="18" charset="0"/>
                        </a:rPr>
                        <m:t>=</m:t>
                      </m:r>
                      <m:nary>
                        <m:naryPr>
                          <m:limLoc m:val="subSup"/>
                          <m:ctrlPr>
                            <a:rPr lang="zh-CN" altLang="zh-CN" sz="1200" i="1">
                              <a:latin typeface="Cambria Math" panose="02040503050406030204" pitchFamily="18" charset="0"/>
                            </a:rPr>
                          </m:ctrlPr>
                        </m:naryPr>
                        <m:sub>
                          <m:r>
                            <a:rPr lang="en-US" altLang="zh-CN" sz="1200" i="1">
                              <a:latin typeface="Cambria Math" panose="02040503050406030204" pitchFamily="18" charset="0"/>
                            </a:rPr>
                            <m:t>𝑢</m:t>
                          </m:r>
                          <m:r>
                            <a:rPr lang="en-US" altLang="zh-CN" sz="1200" i="1">
                              <a:latin typeface="Cambria Math" panose="02040503050406030204" pitchFamily="18" charset="0"/>
                            </a:rPr>
                            <m:t>=0</m:t>
                          </m:r>
                        </m:sub>
                        <m:sup>
                          <m:r>
                            <a:rPr lang="en-US" altLang="zh-CN" sz="1200" i="1">
                              <a:latin typeface="Cambria Math" panose="02040503050406030204" pitchFamily="18" charset="0"/>
                            </a:rPr>
                            <m:t>𝑢</m:t>
                          </m:r>
                          <m:r>
                            <a:rPr lang="en-US" altLang="zh-CN" sz="1200" i="1">
                              <a:latin typeface="Cambria Math" panose="02040503050406030204" pitchFamily="18" charset="0"/>
                            </a:rPr>
                            <m:t>=1</m:t>
                          </m:r>
                        </m:sup>
                        <m:e>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𝐿</m:t>
                              </m:r>
                            </m:e>
                            <m:sub>
                              <m:r>
                                <a:rPr lang="en-US" altLang="zh-CN" sz="1200" i="1">
                                  <a:latin typeface="Cambria Math" panose="02040503050406030204" pitchFamily="18" charset="0"/>
                                </a:rPr>
                                <m:t>𝑐</m:t>
                              </m:r>
                            </m:sub>
                          </m:sSub>
                          <m:r>
                            <a:rPr lang="en-US" altLang="zh-CN" sz="1200" i="1">
                              <a:latin typeface="Cambria Math" panose="02040503050406030204" pitchFamily="18" charset="0"/>
                            </a:rPr>
                            <m:t>(</m:t>
                          </m:r>
                          <m:r>
                            <a:rPr lang="en-US" altLang="zh-CN" sz="1200" i="1">
                              <a:latin typeface="Cambria Math" panose="02040503050406030204" pitchFamily="18" charset="0"/>
                            </a:rPr>
                            <m:t>𝑝</m:t>
                          </m:r>
                          <m:d>
                            <m:dPr>
                              <m:ctrlPr>
                                <a:rPr lang="zh-CN" altLang="zh-CN" sz="1200" i="1">
                                  <a:latin typeface="Cambria Math" panose="02040503050406030204" pitchFamily="18" charset="0"/>
                                </a:rPr>
                              </m:ctrlPr>
                            </m:dPr>
                            <m:e>
                              <m:r>
                                <a:rPr lang="en-US" altLang="zh-CN" sz="1200" i="1">
                                  <a:latin typeface="Cambria Math" panose="02040503050406030204" pitchFamily="18" charset="0"/>
                                </a:rPr>
                                <m:t>𝑢</m:t>
                              </m:r>
                            </m:e>
                          </m:d>
                          <m:r>
                            <a:rPr lang="en-US" altLang="zh-CN" sz="1200" i="1">
                              <a:latin typeface="Cambria Math" panose="02040503050406030204" pitchFamily="18" charset="0"/>
                            </a:rPr>
                            <m:t>)∙</m:t>
                          </m:r>
                          <m:f>
                            <m:fPr>
                              <m:ctrlPr>
                                <a:rPr lang="zh-CN" altLang="zh-CN" sz="1200" i="1">
                                  <a:latin typeface="Cambria Math" panose="02040503050406030204" pitchFamily="18" charset="0"/>
                                </a:rPr>
                              </m:ctrlPr>
                            </m:fPr>
                            <m:num>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𝑑</m:t>
                                  </m:r>
                                </m:e>
                                <m:sub>
                                  <m:r>
                                    <a:rPr lang="en-US" altLang="zh-CN" sz="1200" i="1">
                                      <a:latin typeface="Cambria Math" panose="02040503050406030204" pitchFamily="18" charset="0"/>
                                    </a:rPr>
                                    <m:t>𝑗</m:t>
                                  </m:r>
                                  <m:r>
                                    <a:rPr lang="en-US" altLang="zh-CN" sz="1200" i="1">
                                      <a:latin typeface="Cambria Math" panose="02040503050406030204" pitchFamily="18" charset="0"/>
                                    </a:rPr>
                                    <m:t>2</m:t>
                                  </m:r>
                                </m:sub>
                              </m:sSub>
                              <m:r>
                                <a:rPr lang="en-US" altLang="zh-CN" sz="1200" i="1">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𝑑</m:t>
                                  </m:r>
                                </m:e>
                                <m:sub>
                                  <m:r>
                                    <a:rPr lang="en-US" altLang="zh-CN" sz="1200" i="1">
                                      <a:latin typeface="Cambria Math" panose="02040503050406030204" pitchFamily="18" charset="0"/>
                                    </a:rPr>
                                    <m:t>𝑗</m:t>
                                  </m:r>
                                  <m:r>
                                    <a:rPr lang="en-US" altLang="zh-CN" sz="1200" i="1">
                                      <a:latin typeface="Cambria Math" panose="02040503050406030204" pitchFamily="18" charset="0"/>
                                    </a:rPr>
                                    <m:t>1</m:t>
                                  </m:r>
                                </m:sub>
                              </m:sSub>
                            </m:num>
                            <m:den>
                              <m:sSub>
                                <m:sSubPr>
                                  <m:ctrlPr>
                                    <a:rPr lang="zh-CN" altLang="zh-CN" sz="1200" i="1">
                                      <a:latin typeface="Cambria Math" panose="02040503050406030204" pitchFamily="18" charset="0"/>
                                    </a:rPr>
                                  </m:ctrlPr>
                                </m:sSubPr>
                                <m:e>
                                  <m:d>
                                    <m:dPr>
                                      <m:begChr m:val="‖"/>
                                      <m:endChr m:val="‖"/>
                                      <m:ctrlPr>
                                        <a:rPr lang="zh-CN" altLang="zh-CN" sz="1200" i="1">
                                          <a:latin typeface="Cambria Math" panose="02040503050406030204" pitchFamily="18" charset="0"/>
                                        </a:rPr>
                                      </m:ctrlPr>
                                    </m:dPr>
                                    <m:e>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𝑑</m:t>
                                          </m:r>
                                        </m:e>
                                        <m:sub>
                                          <m:r>
                                            <a:rPr lang="en-US" altLang="zh-CN" sz="1200" i="1">
                                              <a:latin typeface="Cambria Math" panose="02040503050406030204" pitchFamily="18" charset="0"/>
                                            </a:rPr>
                                            <m:t>𝑗</m:t>
                                          </m:r>
                                          <m:r>
                                            <a:rPr lang="en-US" altLang="zh-CN" sz="1200" i="1">
                                              <a:latin typeface="Cambria Math" panose="02040503050406030204" pitchFamily="18" charset="0"/>
                                            </a:rPr>
                                            <m:t>2</m:t>
                                          </m:r>
                                        </m:sub>
                                      </m:sSub>
                                      <m:r>
                                        <a:rPr lang="en-US" altLang="zh-CN" sz="1200" i="1">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𝑑</m:t>
                                          </m:r>
                                        </m:e>
                                        <m:sub>
                                          <m:r>
                                            <a:rPr lang="en-US" altLang="zh-CN" sz="1200" i="1">
                                              <a:latin typeface="Cambria Math" panose="02040503050406030204" pitchFamily="18" charset="0"/>
                                            </a:rPr>
                                            <m:t>𝑗</m:t>
                                          </m:r>
                                          <m:r>
                                            <a:rPr lang="en-US" altLang="zh-CN" sz="1200" i="1">
                                              <a:latin typeface="Cambria Math" panose="02040503050406030204" pitchFamily="18" charset="0"/>
                                            </a:rPr>
                                            <m:t>1</m:t>
                                          </m:r>
                                        </m:sub>
                                      </m:sSub>
                                    </m:e>
                                  </m:d>
                                </m:e>
                                <m:sub>
                                  <m:r>
                                    <a:rPr lang="en-US" altLang="zh-CN" sz="1200" i="1">
                                      <a:latin typeface="Cambria Math" panose="02040503050406030204" pitchFamily="18" charset="0"/>
                                    </a:rPr>
                                    <m:t>2</m:t>
                                  </m:r>
                                </m:sub>
                              </m:sSub>
                            </m:den>
                          </m:f>
                          <m:r>
                            <a:rPr lang="en-US" altLang="zh-CN" sz="1200" i="1">
                              <a:latin typeface="Cambria Math" panose="02040503050406030204" pitchFamily="18" charset="0"/>
                            </a:rPr>
                            <m:t>𝑑𝑢</m:t>
                          </m:r>
                        </m:e>
                      </m:nary>
                    </m:oMath>
                  </m:oMathPara>
                </a14:m>
                <a:endParaRPr lang="zh-CN" altLang="en-US" dirty="0">
                  <a:solidFill>
                    <a:schemeClr val="bg1">
                      <a:lumMod val="50000"/>
                    </a:schemeClr>
                  </a:solidFill>
                </a:endParaRPr>
              </a:p>
              <a:p>
                <a:pPr lvl="0" indent="127000" eaLnBrk="0" fontAlgn="base" hangingPunct="0">
                  <a:spcBef>
                    <a:spcPct val="0"/>
                  </a:spcBef>
                  <a:spcAft>
                    <a:spcPct val="0"/>
                  </a:spcAft>
                  <a:tabLst>
                    <a:tab pos="227013" algn="l"/>
                  </a:tabLst>
                </a:pPr>
                <a:r>
                  <a:rPr lang="en-US" altLang="zh-CN" dirty="0">
                    <a:solidFill>
                      <a:schemeClr val="bg1">
                        <a:lumMod val="50000"/>
                      </a:schemeClr>
                    </a:solidFill>
                  </a:rPr>
                  <a:t>p(u)</a:t>
                </a:r>
                <a:r>
                  <a:rPr lang="zh-CN" altLang="en-US" dirty="0">
                    <a:solidFill>
                      <a:schemeClr val="bg1">
                        <a:lumMod val="50000"/>
                      </a:schemeClr>
                    </a:solidFill>
                  </a:rPr>
                  <a:t>为两个人体部位</a:t>
                </a:r>
                <a:r>
                  <a:rPr lang="en-US" altLang="zh-CN" dirty="0">
                    <a:solidFill>
                      <a:schemeClr val="bg1">
                        <a:lumMod val="50000"/>
                      </a:schemeClr>
                    </a:solidFill>
                  </a:rPr>
                  <a:t>dj1</a:t>
                </a:r>
                <a:r>
                  <a:rPr lang="zh-CN" altLang="en-US" dirty="0">
                    <a:solidFill>
                      <a:schemeClr val="bg1">
                        <a:lumMod val="50000"/>
                      </a:schemeClr>
                    </a:solidFill>
                  </a:rPr>
                  <a:t>和</a:t>
                </a:r>
                <a:r>
                  <a:rPr lang="en-US" altLang="zh-CN" dirty="0">
                    <a:solidFill>
                      <a:schemeClr val="bg1">
                        <a:lumMod val="50000"/>
                      </a:schemeClr>
                    </a:solidFill>
                  </a:rPr>
                  <a:t>dj2</a:t>
                </a:r>
                <a:r>
                  <a:rPr lang="zh-CN" altLang="en-US" dirty="0">
                    <a:solidFill>
                      <a:schemeClr val="bg1">
                        <a:lumMod val="50000"/>
                      </a:schemeClr>
                    </a:solidFill>
                  </a:rPr>
                  <a:t>的位置插值。</a:t>
                </a:r>
                <a:endParaRPr lang="en-US" altLang="zh-CN" dirty="0">
                  <a:solidFill>
                    <a:schemeClr val="bg1">
                      <a:lumMod val="50000"/>
                    </a:schemeClr>
                  </a:solidFill>
                </a:endParaRPr>
              </a:p>
              <a:p>
                <a:pPr lvl="0" indent="127000" eaLnBrk="0" fontAlgn="base" hangingPunct="0">
                  <a:spcBef>
                    <a:spcPct val="0"/>
                  </a:spcBef>
                  <a:spcAft>
                    <a:spcPct val="0"/>
                  </a:spcAft>
                  <a:tabLst>
                    <a:tab pos="227013" algn="l"/>
                  </a:tabLst>
                </a:pPr>
                <a14:m>
                  <m:oMathPara xmlns:m="http://schemas.openxmlformats.org/officeDocument/2006/math">
                    <m:oMathParaPr>
                      <m:jc m:val="centerGroup"/>
                    </m:oMathParaPr>
                    <m:oMath xmlns:m="http://schemas.openxmlformats.org/officeDocument/2006/math">
                      <m:r>
                        <a:rPr lang="en-US" altLang="zh-CN" sz="1200" i="1">
                          <a:latin typeface="Cambria Math" panose="02040503050406030204" pitchFamily="18" charset="0"/>
                        </a:rPr>
                        <m:t>𝑝</m:t>
                      </m:r>
                      <m:d>
                        <m:dPr>
                          <m:ctrlPr>
                            <a:rPr lang="zh-CN" altLang="zh-CN" sz="1200" i="1">
                              <a:latin typeface="Cambria Math" panose="02040503050406030204" pitchFamily="18" charset="0"/>
                            </a:rPr>
                          </m:ctrlPr>
                        </m:dPr>
                        <m:e>
                          <m:r>
                            <a:rPr lang="en-US" altLang="zh-CN" sz="1200" i="1">
                              <a:latin typeface="Cambria Math" panose="02040503050406030204" pitchFamily="18" charset="0"/>
                            </a:rPr>
                            <m:t>𝑢</m:t>
                          </m:r>
                        </m:e>
                      </m:d>
                      <m:r>
                        <a:rPr lang="en-US" altLang="zh-CN" sz="1200" i="1">
                          <a:latin typeface="Cambria Math" panose="02040503050406030204" pitchFamily="18" charset="0"/>
                        </a:rPr>
                        <m:t>=</m:t>
                      </m:r>
                      <m:d>
                        <m:dPr>
                          <m:ctrlPr>
                            <a:rPr lang="zh-CN" altLang="zh-CN" sz="1200" i="1">
                              <a:latin typeface="Cambria Math" panose="02040503050406030204" pitchFamily="18" charset="0"/>
                            </a:rPr>
                          </m:ctrlPr>
                        </m:dPr>
                        <m:e>
                          <m:r>
                            <a:rPr lang="en-US" altLang="zh-CN" sz="1200" i="1">
                              <a:latin typeface="Cambria Math" panose="02040503050406030204" pitchFamily="18" charset="0"/>
                            </a:rPr>
                            <m:t>1−</m:t>
                          </m:r>
                          <m:r>
                            <a:rPr lang="en-US" altLang="zh-CN" sz="1200" i="1">
                              <a:latin typeface="Cambria Math" panose="02040503050406030204" pitchFamily="18" charset="0"/>
                            </a:rPr>
                            <m:t>𝑢</m:t>
                          </m:r>
                        </m:e>
                      </m:d>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𝑑</m:t>
                          </m:r>
                        </m:e>
                        <m:sub>
                          <m:r>
                            <a:rPr lang="en-US" altLang="zh-CN" sz="1200" i="1">
                              <a:latin typeface="Cambria Math" panose="02040503050406030204" pitchFamily="18" charset="0"/>
                            </a:rPr>
                            <m:t>𝑗</m:t>
                          </m:r>
                          <m:r>
                            <a:rPr lang="en-US" altLang="zh-CN" sz="1200" i="1">
                              <a:latin typeface="Cambria Math" panose="02040503050406030204" pitchFamily="18" charset="0"/>
                            </a:rPr>
                            <m:t>1</m:t>
                          </m:r>
                        </m:sub>
                      </m:sSub>
                      <m:r>
                        <a:rPr lang="en-US" altLang="zh-CN" sz="1200" i="1">
                          <a:latin typeface="Cambria Math" panose="02040503050406030204" pitchFamily="18" charset="0"/>
                        </a:rPr>
                        <m:t>+</m:t>
                      </m:r>
                      <m:r>
                        <a:rPr lang="en-US" altLang="zh-CN" sz="1200" i="1">
                          <a:latin typeface="Cambria Math" panose="02040503050406030204" pitchFamily="18" charset="0"/>
                        </a:rPr>
                        <m:t>𝑢</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𝑑</m:t>
                          </m:r>
                        </m:e>
                        <m:sub>
                          <m:r>
                            <a:rPr lang="en-US" altLang="zh-CN" sz="1200" i="1">
                              <a:latin typeface="Cambria Math" panose="02040503050406030204" pitchFamily="18" charset="0"/>
                            </a:rPr>
                            <m:t>𝑗</m:t>
                          </m:r>
                          <m:r>
                            <a:rPr lang="en-US" altLang="zh-CN" sz="1200" i="1">
                              <a:latin typeface="Cambria Math" panose="02040503050406030204" pitchFamily="18" charset="0"/>
                            </a:rPr>
                            <m:t>2</m:t>
                          </m:r>
                        </m:sub>
                      </m:sSub>
                    </m:oMath>
                  </m:oMathPara>
                </a14:m>
                <a:endParaRPr lang="zh-CN" altLang="en-US" sz="1200" dirty="0">
                  <a:solidFill>
                    <a:schemeClr val="bg1">
                      <a:lumMod val="50000"/>
                    </a:schemeClr>
                  </a:solidFill>
                </a:endParaRPr>
              </a:p>
              <a:p>
                <a:pPr lvl="0" indent="127000" eaLnBrk="0" fontAlgn="base" hangingPunct="0">
                  <a:spcBef>
                    <a:spcPct val="0"/>
                  </a:spcBef>
                  <a:spcAft>
                    <a:spcPct val="0"/>
                  </a:spcAft>
                  <a:tabLst>
                    <a:tab pos="227013" algn="l"/>
                  </a:tabLst>
                </a:pPr>
                <a:r>
                  <a:rPr lang="en-US" altLang="zh-CN" dirty="0">
                    <a:solidFill>
                      <a:schemeClr val="bg1">
                        <a:lumMod val="50000"/>
                      </a:schemeClr>
                    </a:solidFill>
                  </a:rPr>
                  <a:t>	</a:t>
                </a:r>
                <a:r>
                  <a:rPr lang="zh-CN" altLang="en-US" dirty="0">
                    <a:solidFill>
                      <a:schemeClr val="bg1">
                        <a:lumMod val="50000"/>
                      </a:schemeClr>
                    </a:solidFill>
                  </a:rPr>
                  <a:t>每个阶段的中间监督通过定期补充梯度来解决梯度消失问题。总损失为：</a:t>
                </a:r>
                <a:endParaRPr lang="en-US" altLang="zh-CN" dirty="0">
                  <a:solidFill>
                    <a:schemeClr val="bg1">
                      <a:lumMod val="50000"/>
                    </a:schemeClr>
                  </a:solidFill>
                </a:endParaRPr>
              </a:p>
              <a:p>
                <a:pPr indent="127000" eaLnBrk="0" fontAlgn="base" hangingPunct="0">
                  <a:spcBef>
                    <a:spcPct val="0"/>
                  </a:spcBef>
                  <a:spcAft>
                    <a:spcPct val="0"/>
                  </a:spcAft>
                  <a:tabLst>
                    <a:tab pos="227013" algn="l"/>
                  </a:tabLst>
                </a:pPr>
                <a14:m>
                  <m:oMathPara xmlns:m="http://schemas.openxmlformats.org/officeDocument/2006/math">
                    <m:oMathParaPr>
                      <m:jc m:val="centerGroup"/>
                    </m:oMathParaPr>
                    <m:oMath xmlns:m="http://schemas.openxmlformats.org/officeDocument/2006/math">
                      <m:r>
                        <a:rPr lang="en-US" altLang="zh-CN" sz="1200" i="1">
                          <a:latin typeface="Cambria Math" panose="02040503050406030204" pitchFamily="18" charset="0"/>
                        </a:rPr>
                        <m:t>𝑓</m:t>
                      </m:r>
                      <m:r>
                        <a:rPr lang="en-US" altLang="zh-CN" sz="1200" i="1">
                          <a:latin typeface="Cambria Math" panose="02040503050406030204" pitchFamily="18" charset="0"/>
                        </a:rPr>
                        <m:t>=</m:t>
                      </m:r>
                      <m:nary>
                        <m:naryPr>
                          <m:chr m:val="∑"/>
                          <m:limLoc m:val="undOvr"/>
                          <m:ctrlPr>
                            <a:rPr lang="zh-CN" altLang="zh-CN" sz="1200" i="1">
                              <a:latin typeface="Cambria Math" panose="02040503050406030204" pitchFamily="18" charset="0"/>
                            </a:rPr>
                          </m:ctrlPr>
                        </m:naryPr>
                        <m:sub>
                          <m: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i="1">
                              <a:latin typeface="Cambria Math" panose="02040503050406030204" pitchFamily="18" charset="0"/>
                            </a:rPr>
                            <m:t>𝑇</m:t>
                          </m:r>
                        </m:sup>
                        <m:e>
                          <m:r>
                            <a:rPr lang="en-US" altLang="zh-CN" sz="1200" i="1">
                              <a:latin typeface="Cambria Math" panose="02040503050406030204" pitchFamily="18" charset="0"/>
                            </a:rPr>
                            <m:t>(</m:t>
                          </m:r>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𝑓</m:t>
                              </m:r>
                            </m:e>
                            <m:sub>
                              <m:r>
                                <a:rPr lang="en-US" altLang="zh-CN" sz="1200" i="1">
                                  <a:latin typeface="Cambria Math" panose="02040503050406030204" pitchFamily="18" charset="0"/>
                                </a:rPr>
                                <m:t>𝑆</m:t>
                              </m:r>
                            </m:sub>
                            <m:sup>
                              <m:r>
                                <a:rPr lang="en-US" altLang="zh-CN" sz="1200" i="1">
                                  <a:latin typeface="Cambria Math" panose="02040503050406030204" pitchFamily="18" charset="0"/>
                                </a:rPr>
                                <m:t>𝑡</m:t>
                              </m:r>
                            </m:sup>
                          </m:sSubSup>
                          <m:r>
                            <a:rPr lang="en-US" altLang="zh-CN" sz="1200" i="1">
                              <a:latin typeface="Cambria Math" panose="02040503050406030204" pitchFamily="18" charset="0"/>
                            </a:rPr>
                            <m:t>+</m:t>
                          </m:r>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𝑓</m:t>
                              </m:r>
                            </m:e>
                            <m:sub>
                              <m:r>
                                <a:rPr lang="en-US" altLang="zh-CN" sz="1200" i="1">
                                  <a:latin typeface="Cambria Math" panose="02040503050406030204" pitchFamily="18" charset="0"/>
                                </a:rPr>
                                <m:t>𝐿</m:t>
                              </m:r>
                            </m:sub>
                            <m:sup>
                              <m:r>
                                <a:rPr lang="en-US" altLang="zh-CN" sz="1200" i="1">
                                  <a:latin typeface="Cambria Math" panose="02040503050406030204" pitchFamily="18" charset="0"/>
                                </a:rPr>
                                <m:t>𝑡</m:t>
                              </m:r>
                            </m:sup>
                          </m:sSubSup>
                          <m:r>
                            <a:rPr lang="en-US" altLang="zh-CN" sz="1200" i="1">
                              <a:latin typeface="Cambria Math" panose="02040503050406030204" pitchFamily="18" charset="0"/>
                            </a:rPr>
                            <m:t>)</m:t>
                          </m:r>
                        </m:e>
                      </m:nary>
                    </m:oMath>
                  </m:oMathPara>
                </a14:m>
                <a:endParaRPr lang="zh-CN" altLang="zh-CN" sz="1200" dirty="0"/>
              </a:p>
              <a:p>
                <a:pPr lvl="0" indent="127000" eaLnBrk="0" fontAlgn="base" hangingPunct="0">
                  <a:spcBef>
                    <a:spcPct val="0"/>
                  </a:spcBef>
                  <a:spcAft>
                    <a:spcPct val="0"/>
                  </a:spcAft>
                  <a:tabLst>
                    <a:tab pos="227013" algn="l"/>
                  </a:tabLst>
                </a:pPr>
                <a:endParaRPr lang="zh-CN" altLang="en-US" dirty="0">
                  <a:solidFill>
                    <a:schemeClr val="bg1">
                      <a:lumMod val="50000"/>
                    </a:schemeClr>
                  </a:solidFill>
                </a:endParaRPr>
              </a:p>
              <a:p>
                <a:endParaRPr lang="zh-CN" altLang="en-US" dirty="0"/>
              </a:p>
            </p:txBody>
          </p:sp>
        </mc:Choice>
        <mc:Fallback xmlns="">
          <p:sp>
            <p:nvSpPr>
              <p:cNvPr id="13" name="文本框 12">
                <a:extLst>
                  <a:ext uri="{FF2B5EF4-FFF2-40B4-BE49-F238E27FC236}">
                    <a16:creationId xmlns:a16="http://schemas.microsoft.com/office/drawing/2014/main" id="{574FC538-B3BF-4029-9A51-7E2AA5FB271C}"/>
                  </a:ext>
                </a:extLst>
              </p:cNvPr>
              <p:cNvSpPr txBox="1">
                <a:spLocks noRot="1" noChangeAspect="1" noMove="1" noResize="1" noEditPoints="1" noAdjustHandles="1" noChangeArrowheads="1" noChangeShapeType="1" noTextEdit="1"/>
              </p:cNvSpPr>
              <p:nvPr/>
            </p:nvSpPr>
            <p:spPr>
              <a:xfrm>
                <a:off x="6522605" y="712622"/>
                <a:ext cx="4867275" cy="6586418"/>
              </a:xfrm>
              <a:prstGeom prst="rect">
                <a:avLst/>
              </a:prstGeom>
              <a:blipFill>
                <a:blip r:embed="rId6"/>
                <a:stretch>
                  <a:fillRect l="-1128" t="-11944" r="-3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4801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err="1"/>
              <a:t>OpenPose</a:t>
            </a:r>
            <a:r>
              <a:rPr lang="zh-CN" altLang="en-US" dirty="0"/>
              <a:t>方法</a:t>
            </a:r>
            <a:endParaRPr lang="en-US" altLang="zh-CN" dirty="0"/>
          </a:p>
        </p:txBody>
      </p:sp>
      <p:sp>
        <p:nvSpPr>
          <p:cNvPr id="3" name="文本占位符 2"/>
          <p:cNvSpPr>
            <a:spLocks noGrp="1"/>
          </p:cNvSpPr>
          <p:nvPr>
            <p:ph type="body" sz="quarter" idx="11"/>
          </p:nvPr>
        </p:nvSpPr>
        <p:spPr/>
        <p:txBody>
          <a:bodyPr/>
          <a:lstStyle/>
          <a:p>
            <a:r>
              <a:rPr lang="en-US" altLang="zh-CN" dirty="0" err="1"/>
              <a:t>OpenPose</a:t>
            </a:r>
            <a:endParaRPr lang="zh-CN" altLang="en-US" dirty="0"/>
          </a:p>
        </p:txBody>
      </p:sp>
      <p:sp>
        <p:nvSpPr>
          <p:cNvPr id="9" name="文本框 8">
            <a:extLst>
              <a:ext uri="{FF2B5EF4-FFF2-40B4-BE49-F238E27FC236}">
                <a16:creationId xmlns:a16="http://schemas.microsoft.com/office/drawing/2014/main" id="{F284FBC2-8CEB-4683-9C3A-1335200DB056}"/>
              </a:ext>
            </a:extLst>
          </p:cNvPr>
          <p:cNvSpPr txBox="1"/>
          <p:nvPr/>
        </p:nvSpPr>
        <p:spPr>
          <a:xfrm>
            <a:off x="215997" y="1312676"/>
            <a:ext cx="11204478" cy="5078313"/>
          </a:xfrm>
          <a:prstGeom prst="rect">
            <a:avLst/>
          </a:prstGeom>
          <a:noFill/>
        </p:spPr>
        <p:txBody>
          <a:bodyPr wrap="square" rtlCol="0">
            <a:spAutoFit/>
          </a:bodyPr>
          <a:lstStyle/>
          <a:p>
            <a:r>
              <a:rPr lang="en-US" altLang="zh-CN" dirty="0">
                <a:solidFill>
                  <a:schemeClr val="bg1">
                    <a:lumMod val="50000"/>
                  </a:schemeClr>
                </a:solidFill>
              </a:rPr>
              <a:t>4</a:t>
            </a:r>
            <a:r>
              <a:rPr lang="zh-CN" altLang="en-US" dirty="0">
                <a:solidFill>
                  <a:schemeClr val="bg1">
                    <a:lumMod val="50000"/>
                  </a:schemeClr>
                </a:solidFill>
              </a:rPr>
              <a:t>、</a:t>
            </a:r>
            <a:r>
              <a:rPr lang="en-US" altLang="zh-CN" dirty="0">
                <a:solidFill>
                  <a:schemeClr val="bg1">
                    <a:lumMod val="50000"/>
                  </a:schemeClr>
                </a:solidFill>
              </a:rPr>
              <a:t>PAFs</a:t>
            </a:r>
            <a:r>
              <a:rPr lang="zh-CN" altLang="en-US" dirty="0">
                <a:solidFill>
                  <a:schemeClr val="bg1">
                    <a:lumMod val="50000"/>
                  </a:schemeClr>
                </a:solidFill>
              </a:rPr>
              <a:t>多人分析</a:t>
            </a:r>
            <a:endParaRPr lang="en-US" altLang="zh-CN" dirty="0">
              <a:solidFill>
                <a:schemeClr val="bg1">
                  <a:lumMod val="50000"/>
                </a:schemeClr>
              </a:solidFill>
            </a:endParaRPr>
          </a:p>
          <a:p>
            <a:r>
              <a:rPr lang="en-US" altLang="zh-CN" dirty="0">
                <a:solidFill>
                  <a:schemeClr val="bg1">
                    <a:lumMod val="50000"/>
                  </a:schemeClr>
                </a:solidFill>
              </a:rPr>
              <a:t>       </a:t>
            </a:r>
            <a:r>
              <a:rPr lang="zh-CN" altLang="en-US" dirty="0">
                <a:solidFill>
                  <a:schemeClr val="bg1">
                    <a:lumMod val="50000"/>
                  </a:schemeClr>
                </a:solidFill>
              </a:rPr>
              <a:t>通过对检测置信度图执行非最大值抑制，以获得一组离散的部位候选位置。每个部位可能产生多个候选，经组合生成大量的候选肢体。通过</a:t>
            </a:r>
            <a:r>
              <a:rPr lang="en-US" altLang="zh-CN" dirty="0">
                <a:solidFill>
                  <a:schemeClr val="bg1">
                    <a:lumMod val="50000"/>
                  </a:schemeClr>
                </a:solidFill>
              </a:rPr>
              <a:t>PAF</a:t>
            </a:r>
            <a:r>
              <a:rPr lang="zh-CN" altLang="en-US" dirty="0">
                <a:solidFill>
                  <a:schemeClr val="bg1">
                    <a:lumMod val="50000"/>
                  </a:schemeClr>
                </a:solidFill>
              </a:rPr>
              <a:t>上计算线积分来对每个候选肢体打分。找到最优解的问题对应于一个已知为</a:t>
            </a:r>
            <a:r>
              <a:rPr lang="en-US" altLang="zh-CN" dirty="0">
                <a:solidFill>
                  <a:schemeClr val="bg1">
                    <a:lumMod val="50000"/>
                  </a:schemeClr>
                </a:solidFill>
              </a:rPr>
              <a:t>NP</a:t>
            </a:r>
            <a:r>
              <a:rPr lang="zh-CN" altLang="en-US" dirty="0">
                <a:solidFill>
                  <a:schemeClr val="bg1">
                    <a:lumMod val="50000"/>
                  </a:schemeClr>
                </a:solidFill>
              </a:rPr>
              <a:t>难的</a:t>
            </a:r>
            <a:r>
              <a:rPr lang="en-US" altLang="zh-CN" dirty="0">
                <a:solidFill>
                  <a:schemeClr val="bg1">
                    <a:lumMod val="50000"/>
                  </a:schemeClr>
                </a:solidFill>
              </a:rPr>
              <a:t>K</a:t>
            </a:r>
            <a:r>
              <a:rPr lang="zh-CN" altLang="en-US" dirty="0">
                <a:solidFill>
                  <a:schemeClr val="bg1">
                    <a:lumMod val="50000"/>
                  </a:schemeClr>
                </a:solidFill>
              </a:rPr>
              <a:t>纬匹配问题。该问题中，结点为</a:t>
            </a:r>
            <a:r>
              <a:rPr lang="en-US" altLang="zh-CN" dirty="0">
                <a:solidFill>
                  <a:schemeClr val="bg1">
                    <a:lumMod val="50000"/>
                  </a:schemeClr>
                </a:solidFill>
              </a:rPr>
              <a:t>Dj1</a:t>
            </a:r>
            <a:r>
              <a:rPr lang="zh-CN" altLang="en-US" dirty="0">
                <a:solidFill>
                  <a:schemeClr val="bg1">
                    <a:lumMod val="50000"/>
                  </a:schemeClr>
                </a:solidFill>
              </a:rPr>
              <a:t>和</a:t>
            </a:r>
            <a:r>
              <a:rPr lang="en-US" altLang="zh-CN" dirty="0">
                <a:solidFill>
                  <a:schemeClr val="bg1">
                    <a:lumMod val="50000"/>
                  </a:schemeClr>
                </a:solidFill>
              </a:rPr>
              <a:t>Dj2</a:t>
            </a:r>
            <a:r>
              <a:rPr lang="zh-CN" altLang="en-US" dirty="0">
                <a:solidFill>
                  <a:schemeClr val="bg1">
                    <a:lumMod val="50000"/>
                  </a:schemeClr>
                </a:solidFill>
              </a:rPr>
              <a:t>边是两组结点间所有可能的连接。每条边的权重为之前计算的线积分</a:t>
            </a:r>
            <a:r>
              <a:rPr lang="en-US" altLang="zh-CN" dirty="0">
                <a:solidFill>
                  <a:schemeClr val="bg1">
                    <a:lumMod val="50000"/>
                  </a:schemeClr>
                </a:solidFill>
              </a:rPr>
              <a:t>E</a:t>
            </a:r>
            <a:r>
              <a:rPr lang="zh-CN" altLang="en-US" dirty="0">
                <a:solidFill>
                  <a:schemeClr val="bg1">
                    <a:lumMod val="50000"/>
                  </a:schemeClr>
                </a:solidFill>
              </a:rPr>
              <a:t>。二部图中的匹配是以没有两条边共享一个结点的方式选择的边的子集。优化的目标是为选定的边找到最大权重的匹配。</a:t>
            </a:r>
            <a:endParaRPr lang="en-US" altLang="zh-CN" dirty="0">
              <a:solidFill>
                <a:schemeClr val="bg1">
                  <a:lumMod val="50000"/>
                </a:schemeClr>
              </a:solidFill>
            </a:endParaRPr>
          </a:p>
          <a:p>
            <a:endParaRPr lang="en-US" altLang="zh-CN" dirty="0">
              <a:solidFill>
                <a:schemeClr val="bg1">
                  <a:lumMod val="50000"/>
                </a:schemeClr>
              </a:solidFill>
            </a:endParaRPr>
          </a:p>
          <a:p>
            <a:endParaRPr lang="en-US" altLang="zh-CN" dirty="0">
              <a:solidFill>
                <a:schemeClr val="bg1">
                  <a:lumMod val="50000"/>
                </a:schemeClr>
              </a:solidFill>
            </a:endParaRPr>
          </a:p>
          <a:p>
            <a:endParaRPr lang="en-US" altLang="zh-CN" dirty="0">
              <a:solidFill>
                <a:schemeClr val="bg1">
                  <a:lumMod val="50000"/>
                </a:schemeClr>
              </a:solidFill>
            </a:endParaRPr>
          </a:p>
          <a:p>
            <a:endParaRPr lang="en-US" altLang="zh-CN" dirty="0">
              <a:solidFill>
                <a:schemeClr val="bg1">
                  <a:lumMod val="50000"/>
                </a:schemeClr>
              </a:solidFill>
            </a:endParaRPr>
          </a:p>
          <a:p>
            <a:endParaRPr lang="en-US" altLang="zh-CN" dirty="0">
              <a:solidFill>
                <a:schemeClr val="bg1">
                  <a:lumMod val="50000"/>
                </a:schemeClr>
              </a:solidFill>
            </a:endParaRPr>
          </a:p>
          <a:p>
            <a:endParaRPr lang="en-US" altLang="zh-CN" dirty="0">
              <a:solidFill>
                <a:schemeClr val="bg1">
                  <a:lumMod val="50000"/>
                </a:schemeClr>
              </a:solidFill>
            </a:endParaRPr>
          </a:p>
          <a:p>
            <a:endParaRPr lang="en-US" altLang="zh-CN" dirty="0">
              <a:solidFill>
                <a:schemeClr val="bg1">
                  <a:lumMod val="50000"/>
                </a:schemeClr>
              </a:solidFill>
            </a:endParaRPr>
          </a:p>
          <a:p>
            <a:endParaRPr lang="en-US" altLang="zh-CN" dirty="0">
              <a:solidFill>
                <a:schemeClr val="bg1">
                  <a:lumMod val="50000"/>
                </a:schemeClr>
              </a:solidFill>
            </a:endParaRPr>
          </a:p>
          <a:p>
            <a:endParaRPr lang="en-US" altLang="zh-CN" dirty="0">
              <a:solidFill>
                <a:schemeClr val="bg1">
                  <a:lumMod val="50000"/>
                </a:schemeClr>
              </a:solidFill>
            </a:endParaRPr>
          </a:p>
          <a:p>
            <a:r>
              <a:rPr lang="zh-CN" altLang="en-US" dirty="0">
                <a:solidFill>
                  <a:schemeClr val="bg1">
                    <a:lumMod val="50000"/>
                  </a:schemeClr>
                </a:solidFill>
              </a:rPr>
              <a:t>        通过匈牙利算法即可获取最优匹配。</a:t>
            </a:r>
            <a:endParaRPr lang="en-US" altLang="zh-CN" dirty="0">
              <a:solidFill>
                <a:schemeClr val="bg1">
                  <a:lumMod val="50000"/>
                </a:schemeClr>
              </a:solidFill>
            </a:endParaRPr>
          </a:p>
          <a:p>
            <a:endParaRPr lang="zh-CN" altLang="en-US" dirty="0">
              <a:solidFill>
                <a:schemeClr val="bg1">
                  <a:lumMod val="50000"/>
                </a:schemeClr>
              </a:solidFill>
            </a:endParaRPr>
          </a:p>
          <a:p>
            <a:endParaRPr lang="en-US" altLang="zh-CN" dirty="0">
              <a:solidFill>
                <a:schemeClr val="bg1">
                  <a:lumMod val="50000"/>
                </a:schemeClr>
              </a:solidFill>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8E61A91-A081-4053-A0B9-EA78030EB4CC}"/>
                  </a:ext>
                </a:extLst>
              </p:cNvPr>
              <p:cNvSpPr/>
              <p:nvPr/>
            </p:nvSpPr>
            <p:spPr>
              <a:xfrm>
                <a:off x="4182014" y="3014720"/>
                <a:ext cx="3019416" cy="6649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en-US" sz="1400" i="1">
                              <a:latin typeface="Cambria Math" panose="02040503050406030204" pitchFamily="18" charset="0"/>
                            </a:rPr>
                          </m:ctrlPr>
                        </m:mPr>
                        <m:mr>
                          <m:e>
                            <m:r>
                              <a:rPr lang="zh-CN" altLang="en-US" sz="1400" i="1">
                                <a:latin typeface="Cambria Math" panose="02040503050406030204" pitchFamily="18" charset="0"/>
                              </a:rPr>
                              <m:t>𝑛𝑎𝑥</m:t>
                            </m:r>
                          </m:e>
                        </m:mr>
                        <m:mr>
                          <m:e>
                            <m:sSub>
                              <m:sSubPr>
                                <m:ctrlPr>
                                  <a:rPr lang="zh-CN" altLang="en-US" sz="1400" i="1">
                                    <a:latin typeface="Cambria Math" panose="02040503050406030204" pitchFamily="18" charset="0"/>
                                  </a:rPr>
                                </m:ctrlPr>
                              </m:sSubPr>
                              <m:e>
                                <m:r>
                                  <a:rPr lang="zh-CN" altLang="en-US" sz="1400" i="0">
                                    <a:latin typeface="Cambria Math" panose="02040503050406030204" pitchFamily="18" charset="0"/>
                                  </a:rPr>
                                  <m:t>𝒵</m:t>
                                </m:r>
                              </m:e>
                              <m:sub>
                                <m:r>
                                  <a:rPr lang="zh-CN" altLang="en-US" sz="1400" i="1">
                                    <a:latin typeface="Cambria Math" panose="02040503050406030204" pitchFamily="18" charset="0"/>
                                  </a:rPr>
                                  <m:t>𝑐</m:t>
                                </m:r>
                              </m:sub>
                            </m:sSub>
                          </m:e>
                        </m:mr>
                      </m:m>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𝐸</m:t>
                          </m:r>
                        </m:e>
                        <m:sub>
                          <m:r>
                            <a:rPr lang="zh-CN" altLang="en-US" sz="1400" i="1">
                              <a:latin typeface="Cambria Math" panose="02040503050406030204" pitchFamily="18" charset="0"/>
                            </a:rPr>
                            <m:t>𝑐</m:t>
                          </m:r>
                        </m:sub>
                      </m:sSub>
                      <m:r>
                        <a:rPr lang="zh-CN" altLang="en-US" sz="1400" i="0">
                          <a:latin typeface="Cambria Math" panose="02040503050406030204" pitchFamily="18" charset="0"/>
                        </a:rPr>
                        <m:t>=</m:t>
                      </m:r>
                      <m:m>
                        <m:mPr>
                          <m:plcHide m:val="on"/>
                          <m:mcs>
                            <m:mc>
                              <m:mcPr>
                                <m:count m:val="1"/>
                                <m:mcJc m:val="center"/>
                              </m:mcPr>
                            </m:mc>
                          </m:mcs>
                          <m:ctrlPr>
                            <a:rPr lang="zh-CN" altLang="en-US" sz="1400" i="1">
                              <a:latin typeface="Cambria Math" panose="02040503050406030204" pitchFamily="18" charset="0"/>
                            </a:rPr>
                          </m:ctrlPr>
                        </m:mPr>
                        <m:mr>
                          <m:e>
                            <m:r>
                              <a:rPr lang="zh-CN" altLang="en-US" sz="1400" i="1">
                                <a:latin typeface="Cambria Math" panose="02040503050406030204" pitchFamily="18" charset="0"/>
                              </a:rPr>
                              <m:t>𝑚𝑎𝑥</m:t>
                            </m:r>
                          </m:e>
                        </m:mr>
                        <m:mr>
                          <m:e>
                            <m:sSub>
                              <m:sSubPr>
                                <m:ctrlPr>
                                  <a:rPr lang="zh-CN" altLang="en-US" sz="1400" i="1">
                                    <a:latin typeface="Cambria Math" panose="02040503050406030204" pitchFamily="18" charset="0"/>
                                  </a:rPr>
                                </m:ctrlPr>
                              </m:sSubPr>
                              <m:e>
                                <m:r>
                                  <a:rPr lang="zh-CN" altLang="en-US" sz="1400" i="0">
                                    <a:latin typeface="Cambria Math" panose="02040503050406030204" pitchFamily="18" charset="0"/>
                                  </a:rPr>
                                  <m:t>𝒵</m:t>
                                </m:r>
                              </m:e>
                              <m:sub>
                                <m:r>
                                  <a:rPr lang="zh-CN" altLang="en-US" sz="1400" i="1">
                                    <a:latin typeface="Cambria Math" panose="02040503050406030204" pitchFamily="18" charset="0"/>
                                  </a:rPr>
                                  <m:t>𝑐</m:t>
                                </m:r>
                              </m:sub>
                            </m:sSub>
                          </m:e>
                        </m:mr>
                      </m:m>
                      <m:nary>
                        <m:naryPr>
                          <m:chr m:val="∑"/>
                          <m:limLoc m:val="undOvr"/>
                          <m:supHide m:val="on"/>
                          <m:ctrlPr>
                            <a:rPr lang="zh-CN" altLang="en-US" sz="1400" i="1">
                              <a:latin typeface="Cambria Math" panose="02040503050406030204" pitchFamily="18" charset="0"/>
                            </a:rPr>
                          </m:ctrlPr>
                        </m:naryPr>
                        <m:sub>
                          <m:r>
                            <a:rPr lang="zh-CN" altLang="en-US" sz="1400" i="1">
                              <a:latin typeface="Cambria Math" panose="02040503050406030204" pitchFamily="18" charset="0"/>
                            </a:rPr>
                            <m:t>𝑚</m:t>
                          </m:r>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𝐷</m:t>
                              </m:r>
                            </m:e>
                            <m:sub>
                              <m:r>
                                <a:rPr lang="zh-CN" altLang="en-US" sz="1400" i="1">
                                  <a:latin typeface="Cambria Math" panose="02040503050406030204" pitchFamily="18" charset="0"/>
                                </a:rPr>
                                <m:t>𝑗</m:t>
                              </m:r>
                              <m:r>
                                <a:rPr lang="zh-CN" altLang="en-US" sz="1400" i="0">
                                  <a:latin typeface="Cambria Math" panose="02040503050406030204" pitchFamily="18" charset="0"/>
                                </a:rPr>
                                <m:t>1</m:t>
                              </m:r>
                            </m:sub>
                          </m:sSub>
                        </m:sub>
                        <m:sup/>
                        <m:e>
                          <m:nary>
                            <m:naryPr>
                              <m:chr m:val="∑"/>
                              <m:limLoc m:val="undOvr"/>
                              <m:supHide m:val="on"/>
                              <m:ctrlPr>
                                <a:rPr lang="zh-CN" altLang="en-US" sz="1400" i="1">
                                  <a:latin typeface="Cambria Math" panose="02040503050406030204" pitchFamily="18" charset="0"/>
                                </a:rPr>
                              </m:ctrlPr>
                            </m:naryPr>
                            <m:sub>
                              <m:r>
                                <a:rPr lang="zh-CN" altLang="en-US" sz="1400" i="1">
                                  <a:latin typeface="Cambria Math" panose="02040503050406030204" pitchFamily="18" charset="0"/>
                                </a:rPr>
                                <m:t>𝑛</m:t>
                              </m:r>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𝐷</m:t>
                                  </m:r>
                                </m:e>
                                <m:sub>
                                  <m:r>
                                    <a:rPr lang="zh-CN" altLang="en-US" sz="1400" i="1">
                                      <a:latin typeface="Cambria Math" panose="02040503050406030204" pitchFamily="18" charset="0"/>
                                    </a:rPr>
                                    <m:t>𝑗</m:t>
                                  </m:r>
                                  <m:r>
                                    <a:rPr lang="zh-CN" altLang="en-US" sz="1400" i="0">
                                      <a:latin typeface="Cambria Math" panose="02040503050406030204" pitchFamily="18" charset="0"/>
                                    </a:rPr>
                                    <m:t>2</m:t>
                                  </m:r>
                                </m:sub>
                              </m:sSub>
                            </m:sub>
                            <m:sup/>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𝐸</m:t>
                                  </m:r>
                                </m:e>
                                <m:sub>
                                  <m:r>
                                    <a:rPr lang="zh-CN" altLang="en-US" sz="1400" i="1">
                                      <a:latin typeface="Cambria Math" panose="02040503050406030204" pitchFamily="18" charset="0"/>
                                    </a:rPr>
                                    <m:t>𝑚𝑛</m:t>
                                  </m:r>
                                </m:sub>
                              </m:sSub>
                              <m:r>
                                <a:rPr lang="zh-CN" altLang="en-US" sz="1400" i="0">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0">
                                      <a:latin typeface="Cambria Math" panose="02040503050406030204" pitchFamily="18" charset="0"/>
                                    </a:rPr>
                                    <m:t>𝓏</m:t>
                                  </m:r>
                                </m:e>
                                <m:sub>
                                  <m:r>
                                    <a:rPr lang="zh-CN" altLang="en-US" sz="1400" i="1">
                                      <a:latin typeface="Cambria Math" panose="02040503050406030204" pitchFamily="18" charset="0"/>
                                    </a:rPr>
                                    <m:t>𝑗</m:t>
                                  </m:r>
                                  <m:r>
                                    <a:rPr lang="zh-CN" altLang="en-US" sz="1400" i="0">
                                      <a:latin typeface="Cambria Math" panose="02040503050406030204" pitchFamily="18" charset="0"/>
                                    </a:rPr>
                                    <m:t>1</m:t>
                                  </m:r>
                                  <m:r>
                                    <a:rPr lang="zh-CN" altLang="en-US" sz="1400" i="1">
                                      <a:latin typeface="Cambria Math" panose="02040503050406030204" pitchFamily="18" charset="0"/>
                                    </a:rPr>
                                    <m:t>𝑗</m:t>
                                  </m:r>
                                  <m:r>
                                    <a:rPr lang="zh-CN" altLang="en-US" sz="1400" i="0">
                                      <a:latin typeface="Cambria Math" panose="02040503050406030204" pitchFamily="18" charset="0"/>
                                    </a:rPr>
                                    <m:t>2</m:t>
                                  </m:r>
                                </m:sub>
                                <m:sup>
                                  <m:r>
                                    <a:rPr lang="zh-CN" altLang="en-US" sz="1400" i="1">
                                      <a:latin typeface="Cambria Math" panose="02040503050406030204" pitchFamily="18" charset="0"/>
                                    </a:rPr>
                                    <m:t>𝑚𝑛</m:t>
                                  </m:r>
                                </m:sup>
                              </m:sSubSup>
                            </m:e>
                          </m:nary>
                        </m:e>
                      </m:nary>
                    </m:oMath>
                  </m:oMathPara>
                </a14:m>
                <a:endParaRPr lang="zh-CN" altLang="en-US" dirty="0"/>
              </a:p>
            </p:txBody>
          </p:sp>
        </mc:Choice>
        <mc:Fallback xmlns="">
          <p:sp>
            <p:nvSpPr>
              <p:cNvPr id="4" name="矩形 3">
                <a:extLst>
                  <a:ext uri="{FF2B5EF4-FFF2-40B4-BE49-F238E27FC236}">
                    <a16:creationId xmlns:a16="http://schemas.microsoft.com/office/drawing/2014/main" id="{28E61A91-A081-4053-A0B9-EA78030EB4CC}"/>
                  </a:ext>
                </a:extLst>
              </p:cNvPr>
              <p:cNvSpPr>
                <a:spLocks noRot="1" noChangeAspect="1" noMove="1" noResize="1" noEditPoints="1" noAdjustHandles="1" noChangeArrowheads="1" noChangeShapeType="1" noTextEdit="1"/>
              </p:cNvSpPr>
              <p:nvPr/>
            </p:nvSpPr>
            <p:spPr>
              <a:xfrm>
                <a:off x="4182014" y="3014720"/>
                <a:ext cx="3019416" cy="664926"/>
              </a:xfrm>
              <a:prstGeom prst="rect">
                <a:avLst/>
              </a:prstGeom>
              <a:blipFill>
                <a:blip r:embed="rId2"/>
                <a:stretch>
                  <a:fillRect t="-107339" r="-9293" b="-146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59FC668A-B8A4-4D13-9D47-5CB84BB1F389}"/>
                  </a:ext>
                </a:extLst>
              </p:cNvPr>
              <p:cNvSpPr/>
              <p:nvPr/>
            </p:nvSpPr>
            <p:spPr>
              <a:xfrm>
                <a:off x="4031876" y="3847120"/>
                <a:ext cx="3319691" cy="1487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𝑠</m:t>
                      </m:r>
                      <m:r>
                        <a:rPr lang="zh-CN" altLang="en-US" sz="1600" i="0">
                          <a:latin typeface="Cambria Math" panose="02040503050406030204" pitchFamily="18" charset="0"/>
                        </a:rPr>
                        <m:t>.</m:t>
                      </m:r>
                      <m:r>
                        <a:rPr lang="zh-CN" altLang="en-US" sz="1600" i="1">
                          <a:latin typeface="Cambria Math" panose="02040503050406030204" pitchFamily="18" charset="0"/>
                        </a:rPr>
                        <m:t>𝑡</m:t>
                      </m:r>
                      <m:r>
                        <a:rPr lang="zh-CN" altLang="en-US" sz="1600" i="0">
                          <a:latin typeface="Cambria Math" panose="02040503050406030204" pitchFamily="18" charset="0"/>
                        </a:rPr>
                        <m:t>.</m:t>
                      </m:r>
                      <m:d>
                        <m:dPr>
                          <m:begChr m:val="{"/>
                          <m:endChr m:val=""/>
                          <m:ctrlPr>
                            <a:rPr lang="zh-CN" altLang="en-US" sz="1600" i="1">
                              <a:latin typeface="Cambria Math" panose="02040503050406030204" pitchFamily="18" charset="0"/>
                            </a:rPr>
                          </m:ctrlPr>
                        </m:dPr>
                        <m:e>
                          <m:eqArr>
                            <m:eqArrPr>
                              <m:ctrlPr>
                                <a:rPr lang="zh-CN" altLang="en-US" sz="1600" i="1">
                                  <a:latin typeface="Cambria Math" panose="02040503050406030204" pitchFamily="18" charset="0"/>
                                </a:rPr>
                              </m:ctrlPr>
                            </m:eqArrPr>
                            <m:e>
                              <m:r>
                                <a:rPr lang="zh-CN" altLang="en-US" sz="1600" i="0">
                                  <a:latin typeface="Cambria Math" panose="02040503050406030204" pitchFamily="18" charset="0"/>
                                </a:rPr>
                                <m:t>&amp;∀</m:t>
                              </m:r>
                              <m:r>
                                <a:rPr lang="zh-CN" altLang="en-US" sz="1600" i="1">
                                  <a:latin typeface="Cambria Math" panose="02040503050406030204" pitchFamily="18" charset="0"/>
                                </a:rPr>
                                <m:t>𝑚</m:t>
                              </m:r>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𝐷</m:t>
                                  </m:r>
                                </m:e>
                                <m:sub>
                                  <m:r>
                                    <a:rPr lang="zh-CN" altLang="en-US" sz="1600" i="1">
                                      <a:latin typeface="Cambria Math" panose="02040503050406030204" pitchFamily="18" charset="0"/>
                                    </a:rPr>
                                    <m:t>𝑗</m:t>
                                  </m:r>
                                  <m:r>
                                    <a:rPr lang="zh-CN" altLang="en-US" sz="1600" i="0">
                                      <a:latin typeface="Cambria Math" panose="02040503050406030204" pitchFamily="18" charset="0"/>
                                    </a:rPr>
                                    <m:t>1</m:t>
                                  </m:r>
                                </m:sub>
                              </m:sSub>
                              <m:r>
                                <a:rPr lang="zh-CN" altLang="en-US" sz="1600" i="0">
                                  <a:latin typeface="Cambria Math" panose="02040503050406030204" pitchFamily="18" charset="0"/>
                                </a:rPr>
                                <m:t>,   </m:t>
                              </m:r>
                              <m:nary>
                                <m:naryPr>
                                  <m:chr m:val="∑"/>
                                  <m:limLoc m:val="undOvr"/>
                                  <m:supHide m:val="on"/>
                                  <m:ctrlPr>
                                    <a:rPr lang="zh-CN" altLang="en-US" sz="1600" i="1">
                                      <a:latin typeface="Cambria Math" panose="02040503050406030204" pitchFamily="18" charset="0"/>
                                    </a:rPr>
                                  </m:ctrlPr>
                                </m:naryPr>
                                <m:sub>
                                  <m:r>
                                    <a:rPr lang="zh-CN" altLang="en-US" sz="1600" i="1">
                                      <a:latin typeface="Cambria Math" panose="02040503050406030204" pitchFamily="18" charset="0"/>
                                    </a:rPr>
                                    <m:t>𝑛</m:t>
                                  </m:r>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𝐷</m:t>
                                      </m:r>
                                    </m:e>
                                    <m:sub>
                                      <m:r>
                                        <a:rPr lang="zh-CN" altLang="en-US" sz="1600" i="1">
                                          <a:latin typeface="Cambria Math" panose="02040503050406030204" pitchFamily="18" charset="0"/>
                                        </a:rPr>
                                        <m:t>𝑗</m:t>
                                      </m:r>
                                      <m:r>
                                        <a:rPr lang="zh-CN" altLang="en-US" sz="1600" i="0">
                                          <a:latin typeface="Cambria Math" panose="02040503050406030204" pitchFamily="18" charset="0"/>
                                        </a:rPr>
                                        <m:t>2</m:t>
                                      </m:r>
                                    </m:sub>
                                  </m:sSub>
                                </m:sub>
                                <m:sup/>
                                <m:e>
                                  <m:sSubSup>
                                    <m:sSubSupPr>
                                      <m:ctrlPr>
                                        <a:rPr lang="zh-CN" altLang="en-US" sz="1600" i="1">
                                          <a:latin typeface="Cambria Math" panose="02040503050406030204" pitchFamily="18" charset="0"/>
                                        </a:rPr>
                                      </m:ctrlPr>
                                    </m:sSubSupPr>
                                    <m:e>
                                      <m:r>
                                        <a:rPr lang="zh-CN" altLang="en-US" sz="1600" i="0">
                                          <a:latin typeface="Cambria Math" panose="02040503050406030204" pitchFamily="18" charset="0"/>
                                        </a:rPr>
                                        <m:t>𝓏</m:t>
                                      </m:r>
                                    </m:e>
                                    <m:sub>
                                      <m:r>
                                        <a:rPr lang="zh-CN" altLang="en-US" sz="1600" i="1">
                                          <a:latin typeface="Cambria Math" panose="02040503050406030204" pitchFamily="18" charset="0"/>
                                        </a:rPr>
                                        <m:t>𝑗</m:t>
                                      </m:r>
                                      <m:r>
                                        <a:rPr lang="zh-CN" altLang="en-US" sz="1600" i="0">
                                          <a:latin typeface="Cambria Math" panose="02040503050406030204" pitchFamily="18" charset="0"/>
                                        </a:rPr>
                                        <m:t>1</m:t>
                                      </m:r>
                                      <m:r>
                                        <a:rPr lang="zh-CN" altLang="en-US" sz="1600" i="1">
                                          <a:latin typeface="Cambria Math" panose="02040503050406030204" pitchFamily="18" charset="0"/>
                                        </a:rPr>
                                        <m:t>𝑗</m:t>
                                      </m:r>
                                      <m:r>
                                        <a:rPr lang="zh-CN" altLang="en-US" sz="1600" i="0">
                                          <a:latin typeface="Cambria Math" panose="02040503050406030204" pitchFamily="18" charset="0"/>
                                        </a:rPr>
                                        <m:t>2</m:t>
                                      </m:r>
                                    </m:sub>
                                    <m:sup>
                                      <m:r>
                                        <a:rPr lang="zh-CN" altLang="en-US" sz="1600" i="1">
                                          <a:latin typeface="Cambria Math" panose="02040503050406030204" pitchFamily="18" charset="0"/>
                                        </a:rPr>
                                        <m:t>𝑚𝑛</m:t>
                                      </m:r>
                                    </m:sup>
                                  </m:sSubSup>
                                  <m:r>
                                    <a:rPr lang="zh-CN" altLang="en-US" sz="1600" i="0">
                                      <a:latin typeface="Cambria Math" panose="02040503050406030204" pitchFamily="18" charset="0"/>
                                    </a:rPr>
                                    <m:t>≤1</m:t>
                                  </m:r>
                                </m:e>
                              </m:nary>
                            </m:e>
                            <m:e>
                              <m:r>
                                <a:rPr lang="zh-CN" altLang="en-US" sz="1600" i="0">
                                  <a:latin typeface="Cambria Math" panose="02040503050406030204" pitchFamily="18" charset="0"/>
                                </a:rPr>
                                <m:t>&amp;∀</m:t>
                              </m:r>
                              <m:r>
                                <a:rPr lang="zh-CN" altLang="en-US" sz="1600" i="1">
                                  <a:latin typeface="Cambria Math" panose="02040503050406030204" pitchFamily="18" charset="0"/>
                                </a:rPr>
                                <m:t>𝑛</m:t>
                              </m:r>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𝐷</m:t>
                                  </m:r>
                                </m:e>
                                <m:sub>
                                  <m:r>
                                    <a:rPr lang="zh-CN" altLang="en-US" sz="1600" i="1">
                                      <a:latin typeface="Cambria Math" panose="02040503050406030204" pitchFamily="18" charset="0"/>
                                    </a:rPr>
                                    <m:t>𝑗</m:t>
                                  </m:r>
                                  <m:r>
                                    <a:rPr lang="zh-CN" altLang="en-US" sz="1600" i="0">
                                      <a:latin typeface="Cambria Math" panose="02040503050406030204" pitchFamily="18" charset="0"/>
                                    </a:rPr>
                                    <m:t>2</m:t>
                                  </m:r>
                                </m:sub>
                              </m:sSub>
                              <m:r>
                                <a:rPr lang="zh-CN" altLang="en-US" sz="1600" i="0">
                                  <a:latin typeface="Cambria Math" panose="02040503050406030204" pitchFamily="18" charset="0"/>
                                </a:rPr>
                                <m:t>,   </m:t>
                              </m:r>
                              <m:nary>
                                <m:naryPr>
                                  <m:chr m:val="∑"/>
                                  <m:limLoc m:val="undOvr"/>
                                  <m:supHide m:val="on"/>
                                  <m:ctrlPr>
                                    <a:rPr lang="zh-CN" altLang="en-US" sz="1600" i="1">
                                      <a:latin typeface="Cambria Math" panose="02040503050406030204" pitchFamily="18" charset="0"/>
                                    </a:rPr>
                                  </m:ctrlPr>
                                </m:naryPr>
                                <m:sub>
                                  <m:r>
                                    <a:rPr lang="zh-CN" altLang="en-US" sz="1600" i="1">
                                      <a:latin typeface="Cambria Math" panose="02040503050406030204" pitchFamily="18" charset="0"/>
                                    </a:rPr>
                                    <m:t>𝑚</m:t>
                                  </m:r>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𝐷</m:t>
                                      </m:r>
                                    </m:e>
                                    <m:sub>
                                      <m:r>
                                        <a:rPr lang="zh-CN" altLang="en-US" sz="1600" i="1">
                                          <a:latin typeface="Cambria Math" panose="02040503050406030204" pitchFamily="18" charset="0"/>
                                        </a:rPr>
                                        <m:t>𝑗</m:t>
                                      </m:r>
                                      <m:r>
                                        <a:rPr lang="zh-CN" altLang="en-US" sz="1600" i="0">
                                          <a:latin typeface="Cambria Math" panose="02040503050406030204" pitchFamily="18" charset="0"/>
                                        </a:rPr>
                                        <m:t>1</m:t>
                                      </m:r>
                                    </m:sub>
                                  </m:sSub>
                                </m:sub>
                                <m:sup/>
                                <m:e>
                                  <m:sSubSup>
                                    <m:sSubSupPr>
                                      <m:ctrlPr>
                                        <a:rPr lang="zh-CN" altLang="en-US" sz="1600" i="1">
                                          <a:latin typeface="Cambria Math" panose="02040503050406030204" pitchFamily="18" charset="0"/>
                                        </a:rPr>
                                      </m:ctrlPr>
                                    </m:sSubSupPr>
                                    <m:e>
                                      <m:r>
                                        <a:rPr lang="zh-CN" altLang="en-US" sz="1600" i="0">
                                          <a:latin typeface="Cambria Math" panose="02040503050406030204" pitchFamily="18" charset="0"/>
                                        </a:rPr>
                                        <m:t>𝓏</m:t>
                                      </m:r>
                                    </m:e>
                                    <m:sub>
                                      <m:r>
                                        <a:rPr lang="zh-CN" altLang="en-US" sz="1600" i="1">
                                          <a:latin typeface="Cambria Math" panose="02040503050406030204" pitchFamily="18" charset="0"/>
                                        </a:rPr>
                                        <m:t>𝑗</m:t>
                                      </m:r>
                                      <m:r>
                                        <a:rPr lang="zh-CN" altLang="en-US" sz="1600" i="0">
                                          <a:latin typeface="Cambria Math" panose="02040503050406030204" pitchFamily="18" charset="0"/>
                                        </a:rPr>
                                        <m:t>1</m:t>
                                      </m:r>
                                      <m:r>
                                        <a:rPr lang="zh-CN" altLang="en-US" sz="1600" i="1">
                                          <a:latin typeface="Cambria Math" panose="02040503050406030204" pitchFamily="18" charset="0"/>
                                        </a:rPr>
                                        <m:t>𝑗</m:t>
                                      </m:r>
                                      <m:r>
                                        <a:rPr lang="zh-CN" altLang="en-US" sz="1600" i="0">
                                          <a:latin typeface="Cambria Math" panose="02040503050406030204" pitchFamily="18" charset="0"/>
                                        </a:rPr>
                                        <m:t>2</m:t>
                                      </m:r>
                                    </m:sub>
                                    <m:sup>
                                      <m:r>
                                        <a:rPr lang="zh-CN" altLang="en-US" sz="1600" i="1">
                                          <a:latin typeface="Cambria Math" panose="02040503050406030204" pitchFamily="18" charset="0"/>
                                        </a:rPr>
                                        <m:t>𝑚𝑛</m:t>
                                      </m:r>
                                    </m:sup>
                                  </m:sSubSup>
                                  <m:r>
                                    <a:rPr lang="zh-CN" altLang="en-US" sz="1600" i="0">
                                      <a:latin typeface="Cambria Math" panose="02040503050406030204" pitchFamily="18" charset="0"/>
                                    </a:rPr>
                                    <m:t>≤1</m:t>
                                  </m:r>
                                </m:e>
                              </m:nary>
                            </m:e>
                          </m:eqArr>
                        </m:e>
                      </m:d>
                    </m:oMath>
                  </m:oMathPara>
                </a14:m>
                <a:endParaRPr lang="zh-CN" altLang="en-US" dirty="0"/>
              </a:p>
            </p:txBody>
          </p:sp>
        </mc:Choice>
        <mc:Fallback xmlns="">
          <p:sp>
            <p:nvSpPr>
              <p:cNvPr id="5" name="矩形 4">
                <a:extLst>
                  <a:ext uri="{FF2B5EF4-FFF2-40B4-BE49-F238E27FC236}">
                    <a16:creationId xmlns:a16="http://schemas.microsoft.com/office/drawing/2014/main" id="{59FC668A-B8A4-4D13-9D47-5CB84BB1F389}"/>
                  </a:ext>
                </a:extLst>
              </p:cNvPr>
              <p:cNvSpPr>
                <a:spLocks noRot="1" noChangeAspect="1" noMove="1" noResize="1" noEditPoints="1" noAdjustHandles="1" noChangeArrowheads="1" noChangeShapeType="1" noTextEdit="1"/>
              </p:cNvSpPr>
              <p:nvPr/>
            </p:nvSpPr>
            <p:spPr>
              <a:xfrm>
                <a:off x="4031876" y="3847120"/>
                <a:ext cx="3319691" cy="1487587"/>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4748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err="1"/>
              <a:t>OpenPose</a:t>
            </a:r>
            <a:r>
              <a:rPr lang="zh-CN" altLang="en-US" dirty="0"/>
              <a:t>方法</a:t>
            </a:r>
            <a:endParaRPr lang="en-US" altLang="zh-CN" dirty="0"/>
          </a:p>
        </p:txBody>
      </p:sp>
      <p:sp>
        <p:nvSpPr>
          <p:cNvPr id="3" name="文本占位符 2"/>
          <p:cNvSpPr>
            <a:spLocks noGrp="1"/>
          </p:cNvSpPr>
          <p:nvPr>
            <p:ph type="body" sz="quarter" idx="11"/>
          </p:nvPr>
        </p:nvSpPr>
        <p:spPr/>
        <p:txBody>
          <a:bodyPr/>
          <a:lstStyle/>
          <a:p>
            <a:r>
              <a:rPr lang="en-US" altLang="zh-CN" dirty="0" err="1"/>
              <a:t>OpenPose</a:t>
            </a:r>
            <a:endParaRPr lang="zh-CN" altLang="en-US" dirty="0"/>
          </a:p>
        </p:txBody>
      </p:sp>
      <p:sp>
        <p:nvSpPr>
          <p:cNvPr id="9" name="文本框 8">
            <a:extLst>
              <a:ext uri="{FF2B5EF4-FFF2-40B4-BE49-F238E27FC236}">
                <a16:creationId xmlns:a16="http://schemas.microsoft.com/office/drawing/2014/main" id="{F284FBC2-8CEB-4683-9C3A-1335200DB056}"/>
              </a:ext>
            </a:extLst>
          </p:cNvPr>
          <p:cNvSpPr txBox="1"/>
          <p:nvPr/>
        </p:nvSpPr>
        <p:spPr>
          <a:xfrm>
            <a:off x="216000" y="1208470"/>
            <a:ext cx="6965851" cy="369332"/>
          </a:xfrm>
          <a:prstGeom prst="rect">
            <a:avLst/>
          </a:prstGeom>
          <a:noFill/>
        </p:spPr>
        <p:txBody>
          <a:bodyPr wrap="square" rtlCol="0">
            <a:spAutoFit/>
          </a:bodyPr>
          <a:lstStyle/>
          <a:p>
            <a:r>
              <a:rPr lang="en-US" altLang="zh-CN" dirty="0">
                <a:solidFill>
                  <a:schemeClr val="bg1">
                    <a:lumMod val="50000"/>
                  </a:schemeClr>
                </a:solidFill>
              </a:rPr>
              <a:t>5</a:t>
            </a:r>
            <a:r>
              <a:rPr lang="zh-CN" altLang="en-US" dirty="0">
                <a:solidFill>
                  <a:schemeClr val="bg1">
                    <a:lumMod val="50000"/>
                  </a:schemeClr>
                </a:solidFill>
              </a:rPr>
              <a:t>、性能评价：</a:t>
            </a:r>
            <a:endParaRPr lang="en-US" altLang="zh-CN" dirty="0">
              <a:solidFill>
                <a:schemeClr val="bg1">
                  <a:lumMod val="50000"/>
                </a:schemeClr>
              </a:solidFill>
            </a:endParaRPr>
          </a:p>
        </p:txBody>
      </p:sp>
      <p:sp>
        <p:nvSpPr>
          <p:cNvPr id="10" name="矩形 9">
            <a:extLst>
              <a:ext uri="{FF2B5EF4-FFF2-40B4-BE49-F238E27FC236}">
                <a16:creationId xmlns:a16="http://schemas.microsoft.com/office/drawing/2014/main" id="{3046E3F2-8E3F-4224-BA87-C10117816631}"/>
              </a:ext>
            </a:extLst>
          </p:cNvPr>
          <p:cNvSpPr/>
          <p:nvPr/>
        </p:nvSpPr>
        <p:spPr>
          <a:xfrm>
            <a:off x="775283" y="3024113"/>
            <a:ext cx="3728906" cy="307777"/>
          </a:xfrm>
          <a:prstGeom prst="rect">
            <a:avLst/>
          </a:prstGeom>
        </p:spPr>
        <p:txBody>
          <a:bodyPr wrap="none">
            <a:spAutoFit/>
          </a:bodyPr>
          <a:lstStyle/>
          <a:p>
            <a:pPr indent="127000" algn="ctr" latinLnBrk="1" hangingPunct="0">
              <a:spcAft>
                <a:spcPts val="0"/>
              </a:spcAft>
              <a:tabLst>
                <a:tab pos="226695" algn="l"/>
              </a:tabLst>
            </a:pPr>
            <a:r>
              <a:rPr lang="en-US" altLang="zh-CN" sz="1400" kern="100">
                <a:solidFill>
                  <a:schemeClr val="bg1">
                    <a:lumMod val="50000"/>
                  </a:schemeClr>
                </a:solidFill>
                <a:latin typeface="Times New Roman" panose="02020603050405020304" pitchFamily="18" charset="0"/>
                <a:ea typeface="宋体" panose="02010600030101010101" pitchFamily="2" charset="-122"/>
              </a:rPr>
              <a:t>OpenPose</a:t>
            </a:r>
            <a:r>
              <a:rPr lang="zh-CN" altLang="en-US" sz="1400" kern="100">
                <a:solidFill>
                  <a:schemeClr val="bg1">
                    <a:lumMod val="50000"/>
                  </a:schemeClr>
                </a:solidFill>
                <a:latin typeface="Times New Roman" panose="02020603050405020304" pitchFamily="18" charset="0"/>
                <a:ea typeface="宋体" panose="02010600030101010101" pitchFamily="2" charset="-122"/>
              </a:rPr>
              <a:t>在</a:t>
            </a:r>
            <a:r>
              <a:rPr lang="en-US" altLang="zh-CN" sz="1400" kern="100">
                <a:solidFill>
                  <a:schemeClr val="bg1">
                    <a:lumMod val="50000"/>
                  </a:schemeClr>
                </a:solidFill>
                <a:latin typeface="Times New Roman" panose="02020603050405020304" pitchFamily="18" charset="0"/>
                <a:ea typeface="宋体" panose="02010600030101010101" pitchFamily="2" charset="-122"/>
              </a:rPr>
              <a:t>MPII Single-Person</a:t>
            </a:r>
            <a:r>
              <a:rPr lang="zh-CN" altLang="en-US" sz="1400" kern="100">
                <a:solidFill>
                  <a:schemeClr val="bg1">
                    <a:lumMod val="50000"/>
                  </a:schemeClr>
                </a:solidFill>
                <a:latin typeface="Times New Roman" panose="02020603050405020304" pitchFamily="18" charset="0"/>
                <a:ea typeface="宋体" panose="02010600030101010101" pitchFamily="2" charset="-122"/>
              </a:rPr>
              <a:t>测试集的结果</a:t>
            </a:r>
            <a:endParaRPr lang="zh-CN" altLang="zh-CN" sz="1400" kern="100" dirty="0">
              <a:solidFill>
                <a:schemeClr val="bg1">
                  <a:lumMod val="50000"/>
                </a:schemeClr>
              </a:solidFill>
              <a:latin typeface="Times New Roman" panose="02020603050405020304" pitchFamily="18" charset="0"/>
              <a:ea typeface="宋体" panose="02010600030101010101" pitchFamily="2" charset="-122"/>
            </a:endParaRPr>
          </a:p>
        </p:txBody>
      </p:sp>
      <p:pic>
        <p:nvPicPr>
          <p:cNvPr id="5" name="图片 4">
            <a:extLst>
              <a:ext uri="{FF2B5EF4-FFF2-40B4-BE49-F238E27FC236}">
                <a16:creationId xmlns:a16="http://schemas.microsoft.com/office/drawing/2014/main" id="{B3849BE5-8262-49DA-9238-6D6F15BBE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4823" y="2377902"/>
            <a:ext cx="4638675" cy="1838325"/>
          </a:xfrm>
          <a:prstGeom prst="rect">
            <a:avLst/>
          </a:prstGeom>
        </p:spPr>
      </p:pic>
      <p:pic>
        <p:nvPicPr>
          <p:cNvPr id="11" name="图片 10">
            <a:extLst>
              <a:ext uri="{FF2B5EF4-FFF2-40B4-BE49-F238E27FC236}">
                <a16:creationId xmlns:a16="http://schemas.microsoft.com/office/drawing/2014/main" id="{979C08FA-2ACC-4E10-A09E-3C13E5760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81" y="1901652"/>
            <a:ext cx="4714875" cy="952500"/>
          </a:xfrm>
          <a:prstGeom prst="rect">
            <a:avLst/>
          </a:prstGeom>
        </p:spPr>
      </p:pic>
      <p:pic>
        <p:nvPicPr>
          <p:cNvPr id="13" name="图片 12">
            <a:extLst>
              <a:ext uri="{FF2B5EF4-FFF2-40B4-BE49-F238E27FC236}">
                <a16:creationId xmlns:a16="http://schemas.microsoft.com/office/drawing/2014/main" id="{77686D8D-AE03-4090-B74E-641FE490D3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569" y="3429000"/>
            <a:ext cx="3848100" cy="2171700"/>
          </a:xfrm>
          <a:prstGeom prst="rect">
            <a:avLst/>
          </a:prstGeom>
        </p:spPr>
      </p:pic>
      <p:sp>
        <p:nvSpPr>
          <p:cNvPr id="14" name="矩形 13">
            <a:extLst>
              <a:ext uri="{FF2B5EF4-FFF2-40B4-BE49-F238E27FC236}">
                <a16:creationId xmlns:a16="http://schemas.microsoft.com/office/drawing/2014/main" id="{937D5FB4-C5A3-412F-802A-57A3196F2D3C}"/>
              </a:ext>
            </a:extLst>
          </p:cNvPr>
          <p:cNvSpPr/>
          <p:nvPr/>
        </p:nvSpPr>
        <p:spPr>
          <a:xfrm>
            <a:off x="999823" y="5697810"/>
            <a:ext cx="3669594" cy="307777"/>
          </a:xfrm>
          <a:prstGeom prst="rect">
            <a:avLst/>
          </a:prstGeom>
        </p:spPr>
        <p:txBody>
          <a:bodyPr wrap="none">
            <a:spAutoFit/>
          </a:bodyPr>
          <a:lstStyle/>
          <a:p>
            <a:pPr indent="127000" algn="ctr" latinLnBrk="1" hangingPunct="0">
              <a:spcAft>
                <a:spcPts val="0"/>
              </a:spcAft>
              <a:tabLst>
                <a:tab pos="226695" algn="l"/>
              </a:tabLst>
            </a:pPr>
            <a:r>
              <a:rPr lang="en-US" altLang="zh-CN" sz="1400" kern="100" dirty="0" err="1">
                <a:solidFill>
                  <a:schemeClr val="bg1">
                    <a:lumMod val="50000"/>
                  </a:schemeClr>
                </a:solidFill>
                <a:latin typeface="Times New Roman" panose="02020603050405020304" pitchFamily="18" charset="0"/>
                <a:ea typeface="宋体" panose="02010600030101010101" pitchFamily="2" charset="-122"/>
              </a:rPr>
              <a:t>OpenPose</a:t>
            </a:r>
            <a:r>
              <a:rPr lang="zh-CN" altLang="en-US" sz="1400" kern="100" dirty="0">
                <a:solidFill>
                  <a:schemeClr val="bg1">
                    <a:lumMod val="50000"/>
                  </a:schemeClr>
                </a:solidFill>
                <a:latin typeface="Times New Roman" panose="02020603050405020304" pitchFamily="18" charset="0"/>
                <a:ea typeface="宋体" panose="02010600030101010101" pitchFamily="2" charset="-122"/>
              </a:rPr>
              <a:t>在</a:t>
            </a:r>
            <a:r>
              <a:rPr lang="en-US" altLang="zh-CN" sz="1400" kern="100" dirty="0">
                <a:solidFill>
                  <a:schemeClr val="bg1">
                    <a:lumMod val="50000"/>
                  </a:schemeClr>
                </a:solidFill>
                <a:latin typeface="Times New Roman" panose="02020603050405020304" pitchFamily="18" charset="0"/>
                <a:ea typeface="宋体" panose="02010600030101010101" pitchFamily="2" charset="-122"/>
              </a:rPr>
              <a:t>MPII Multi-Person</a:t>
            </a:r>
            <a:r>
              <a:rPr lang="zh-CN" altLang="en-US" sz="1400" kern="100" dirty="0">
                <a:solidFill>
                  <a:schemeClr val="bg1">
                    <a:lumMod val="50000"/>
                  </a:schemeClr>
                </a:solidFill>
                <a:latin typeface="Times New Roman" panose="02020603050405020304" pitchFamily="18" charset="0"/>
                <a:ea typeface="宋体" panose="02010600030101010101" pitchFamily="2" charset="-122"/>
              </a:rPr>
              <a:t>测试集的结果</a:t>
            </a:r>
            <a:endParaRPr lang="zh-CN" altLang="zh-CN" sz="1400" kern="100" dirty="0">
              <a:solidFill>
                <a:schemeClr val="bg1">
                  <a:lumMod val="50000"/>
                </a:schemeClr>
              </a:solidFill>
              <a:latin typeface="Times New Roman" panose="02020603050405020304" pitchFamily="18" charset="0"/>
              <a:ea typeface="宋体" panose="02010600030101010101" pitchFamily="2" charset="-122"/>
            </a:endParaRPr>
          </a:p>
        </p:txBody>
      </p:sp>
      <p:sp>
        <p:nvSpPr>
          <p:cNvPr id="15" name="矩形 14">
            <a:extLst>
              <a:ext uri="{FF2B5EF4-FFF2-40B4-BE49-F238E27FC236}">
                <a16:creationId xmlns:a16="http://schemas.microsoft.com/office/drawing/2014/main" id="{6BE4C8D2-F359-4FE0-87E0-8287EA814FC7}"/>
              </a:ext>
            </a:extLst>
          </p:cNvPr>
          <p:cNvSpPr/>
          <p:nvPr/>
        </p:nvSpPr>
        <p:spPr>
          <a:xfrm>
            <a:off x="7654521" y="4360961"/>
            <a:ext cx="2619628" cy="307777"/>
          </a:xfrm>
          <a:prstGeom prst="rect">
            <a:avLst/>
          </a:prstGeom>
        </p:spPr>
        <p:txBody>
          <a:bodyPr wrap="none">
            <a:spAutoFit/>
          </a:bodyPr>
          <a:lstStyle/>
          <a:p>
            <a:pPr indent="127000" algn="ctr" latinLnBrk="1" hangingPunct="0">
              <a:spcAft>
                <a:spcPts val="0"/>
              </a:spcAft>
              <a:tabLst>
                <a:tab pos="226695" algn="l"/>
              </a:tabLst>
            </a:pPr>
            <a:r>
              <a:rPr lang="en-US" altLang="zh-CN" sz="1400" kern="100" dirty="0" err="1">
                <a:solidFill>
                  <a:schemeClr val="bg1">
                    <a:lumMod val="50000"/>
                  </a:schemeClr>
                </a:solidFill>
                <a:latin typeface="Times New Roman" panose="02020603050405020304" pitchFamily="18" charset="0"/>
                <a:ea typeface="宋体" panose="02010600030101010101" pitchFamily="2" charset="-122"/>
              </a:rPr>
              <a:t>OpenPoseCOCO</a:t>
            </a:r>
            <a:r>
              <a:rPr lang="zh-CN" altLang="en-US" sz="1400" kern="100" dirty="0">
                <a:solidFill>
                  <a:schemeClr val="bg1">
                    <a:lumMod val="50000"/>
                  </a:schemeClr>
                </a:solidFill>
                <a:latin typeface="Times New Roman" panose="02020603050405020304" pitchFamily="18" charset="0"/>
                <a:ea typeface="宋体" panose="02010600030101010101" pitchFamily="2" charset="-122"/>
              </a:rPr>
              <a:t>测试集的结果</a:t>
            </a:r>
            <a:endParaRPr lang="zh-CN" altLang="zh-CN" sz="1400" kern="100" dirty="0">
              <a:solidFill>
                <a:schemeClr val="bg1">
                  <a:lumMod val="50000"/>
                </a:schemeClr>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955170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F4E28CA-00B1-4355-A8D9-557DA5901027}"/>
              </a:ext>
            </a:extLst>
          </p:cNvPr>
          <p:cNvSpPr>
            <a:spLocks noGrp="1"/>
          </p:cNvSpPr>
          <p:nvPr>
            <p:ph type="body" sz="quarter" idx="10"/>
          </p:nvPr>
        </p:nvSpPr>
        <p:spPr/>
        <p:txBody>
          <a:bodyPr>
            <a:normAutofit lnSpcReduction="10000"/>
          </a:bodyPr>
          <a:lstStyle/>
          <a:p>
            <a:r>
              <a:rPr lang="en-US" altLang="zh-CN" dirty="0" err="1"/>
              <a:t>OpenPose</a:t>
            </a:r>
            <a:r>
              <a:rPr lang="zh-CN" altLang="en-US" dirty="0"/>
              <a:t>演示</a:t>
            </a:r>
          </a:p>
        </p:txBody>
      </p:sp>
      <p:sp>
        <p:nvSpPr>
          <p:cNvPr id="3" name="文本占位符 2">
            <a:extLst>
              <a:ext uri="{FF2B5EF4-FFF2-40B4-BE49-F238E27FC236}">
                <a16:creationId xmlns:a16="http://schemas.microsoft.com/office/drawing/2014/main" id="{1E88B502-5CDF-433F-AB32-B5BBDA06BC3A}"/>
              </a:ext>
            </a:extLst>
          </p:cNvPr>
          <p:cNvSpPr>
            <a:spLocks noGrp="1"/>
          </p:cNvSpPr>
          <p:nvPr>
            <p:ph type="body" sz="quarter" idx="11"/>
          </p:nvPr>
        </p:nvSpPr>
        <p:spPr/>
        <p:txBody>
          <a:bodyPr/>
          <a:lstStyle/>
          <a:p>
            <a:r>
              <a:rPr lang="en-US" altLang="zh-CN" dirty="0"/>
              <a:t>Demo</a:t>
            </a:r>
            <a:endParaRPr lang="zh-CN" altLang="en-US" dirty="0"/>
          </a:p>
        </p:txBody>
      </p:sp>
      <p:pic>
        <p:nvPicPr>
          <p:cNvPr id="4" name="openpose测试">
            <a:hlinkClick r:id="" action="ppaction://media"/>
            <a:extLst>
              <a:ext uri="{FF2B5EF4-FFF2-40B4-BE49-F238E27FC236}">
                <a16:creationId xmlns:a16="http://schemas.microsoft.com/office/drawing/2014/main" id="{0851892C-953A-462F-89A3-B0DF03A403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07039" y="1514475"/>
            <a:ext cx="7777922" cy="4381500"/>
          </a:xfrm>
          <a:prstGeom prst="rect">
            <a:avLst/>
          </a:prstGeom>
        </p:spPr>
      </p:pic>
    </p:spTree>
    <p:extLst>
      <p:ext uri="{BB962C8B-B14F-4D97-AF65-F5344CB8AC3E}">
        <p14:creationId xmlns:p14="http://schemas.microsoft.com/office/powerpoint/2010/main" val="177318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1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7061846" y="2213540"/>
            <a:ext cx="2835671" cy="1210368"/>
            <a:chOff x="817928" y="2521258"/>
            <a:chExt cx="2835670" cy="1210368"/>
          </a:xfrm>
        </p:grpSpPr>
        <p:sp>
          <p:nvSpPr>
            <p:cNvPr id="4" name="矩形 3"/>
            <p:cNvSpPr/>
            <p:nvPr/>
          </p:nvSpPr>
          <p:spPr>
            <a:xfrm>
              <a:off x="817928" y="2521258"/>
              <a:ext cx="2835669" cy="830997"/>
            </a:xfrm>
            <a:prstGeom prst="rect">
              <a:avLst/>
            </a:prstGeom>
          </p:spPr>
          <p:txBody>
            <a:bodyPr wrap="square">
              <a:spAutoFit/>
            </a:bodyPr>
            <a:lstStyle/>
            <a:p>
              <a:pPr>
                <a:lnSpc>
                  <a:spcPct val="120000"/>
                </a:lnSpc>
              </a:pPr>
              <a:r>
                <a:rPr lang="zh-CN" altLang="en-US" sz="4000" b="1" dirty="0">
                  <a:solidFill>
                    <a:schemeClr val="accent1"/>
                  </a:solidFill>
                  <a:latin typeface="+mj-ea"/>
                  <a:ea typeface="+mj-ea"/>
                </a:rPr>
                <a:t>研究总结</a:t>
              </a:r>
            </a:p>
          </p:txBody>
        </p:sp>
        <p:sp>
          <p:nvSpPr>
            <p:cNvPr id="7" name="文本框 6"/>
            <p:cNvSpPr txBox="1"/>
            <p:nvPr/>
          </p:nvSpPr>
          <p:spPr>
            <a:xfrm>
              <a:off x="817929" y="3283481"/>
              <a:ext cx="2835669" cy="323165"/>
            </a:xfrm>
            <a:prstGeom prst="rect">
              <a:avLst/>
            </a:prstGeom>
            <a:noFill/>
          </p:spPr>
          <p:txBody>
            <a:bodyPr wrap="square" rtlCol="0">
              <a:spAutoFit/>
            </a:bodyPr>
            <a:lstStyle/>
            <a:p>
              <a:r>
                <a:rPr lang="en-US" altLang="zh-CN" sz="1500" dirty="0">
                  <a:solidFill>
                    <a:schemeClr val="tx1">
                      <a:lumMod val="85000"/>
                      <a:lumOff val="15000"/>
                    </a:schemeClr>
                  </a:solidFill>
                  <a:latin typeface="+mn-ea"/>
                </a:rPr>
                <a:t>Research Summary</a:t>
              </a:r>
            </a:p>
          </p:txBody>
        </p:sp>
        <p:cxnSp>
          <p:nvCxnSpPr>
            <p:cNvPr id="9" name="直接连接符 8"/>
            <p:cNvCxnSpPr/>
            <p:nvPr/>
          </p:nvCxnSpPr>
          <p:spPr>
            <a:xfrm>
              <a:off x="907676" y="3731626"/>
              <a:ext cx="2146763"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0" y="3702702"/>
            <a:ext cx="12192000" cy="874250"/>
            <a:chOff x="-13448" y="3662361"/>
            <a:chExt cx="9157448" cy="874250"/>
          </a:xfrm>
        </p:grpSpPr>
        <p:sp>
          <p:nvSpPr>
            <p:cNvPr id="14" name="任意多边形 13"/>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07014"/>
                <a:gd name="connsiteX1" fmla="*/ 1600200 w 9130553"/>
                <a:gd name="connsiteY1" fmla="*/ 191 h 807014"/>
                <a:gd name="connsiteX2" fmla="*/ 4020671 w 9130553"/>
                <a:gd name="connsiteY2" fmla="*/ 376709 h 807014"/>
                <a:gd name="connsiteX3" fmla="*/ 6494929 w 9130553"/>
                <a:gd name="connsiteY3" fmla="*/ 807014 h 807014"/>
                <a:gd name="connsiteX4" fmla="*/ 9130553 w 9130553"/>
                <a:gd name="connsiteY4" fmla="*/ 551520 h 807014"/>
                <a:gd name="connsiteX0" fmla="*/ 0 w 9130553"/>
                <a:gd name="connsiteY0" fmla="*/ 336367 h 739779"/>
                <a:gd name="connsiteX1" fmla="*/ 1600200 w 9130553"/>
                <a:gd name="connsiteY1" fmla="*/ 191 h 739779"/>
                <a:gd name="connsiteX2" fmla="*/ 4020671 w 9130553"/>
                <a:gd name="connsiteY2" fmla="*/ 376709 h 739779"/>
                <a:gd name="connsiteX3" fmla="*/ 6252882 w 9130553"/>
                <a:gd name="connsiteY3" fmla="*/ 739779 h 739779"/>
                <a:gd name="connsiteX4" fmla="*/ 9130553 w 9130553"/>
                <a:gd name="connsiteY4" fmla="*/ 551520 h 739779"/>
                <a:gd name="connsiteX0" fmla="*/ 0 w 9130553"/>
                <a:gd name="connsiteY0" fmla="*/ 336367 h 744225"/>
                <a:gd name="connsiteX1" fmla="*/ 1600200 w 9130553"/>
                <a:gd name="connsiteY1" fmla="*/ 191 h 744225"/>
                <a:gd name="connsiteX2" fmla="*/ 4020671 w 9130553"/>
                <a:gd name="connsiteY2" fmla="*/ 376709 h 744225"/>
                <a:gd name="connsiteX3" fmla="*/ 6252882 w 9130553"/>
                <a:gd name="connsiteY3" fmla="*/ 739779 h 744225"/>
                <a:gd name="connsiteX4" fmla="*/ 9130553 w 9130553"/>
                <a:gd name="connsiteY4" fmla="*/ 551520 h 74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36698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zh-CN" altLang="en-US" dirty="0"/>
              <a:t>研究总结</a:t>
            </a:r>
          </a:p>
        </p:txBody>
      </p:sp>
      <p:sp>
        <p:nvSpPr>
          <p:cNvPr id="5" name="文本占位符 4"/>
          <p:cNvSpPr>
            <a:spLocks noGrp="1"/>
          </p:cNvSpPr>
          <p:nvPr>
            <p:ph type="body" sz="quarter" idx="11"/>
          </p:nvPr>
        </p:nvSpPr>
        <p:spPr/>
        <p:txBody>
          <a:bodyPr/>
          <a:lstStyle/>
          <a:p>
            <a:r>
              <a:rPr lang="en-US" altLang="zh-CN" dirty="0"/>
              <a:t>Research Summary</a:t>
            </a:r>
          </a:p>
        </p:txBody>
      </p:sp>
      <p:sp>
        <p:nvSpPr>
          <p:cNvPr id="7" name="文本框 35"/>
          <p:cNvSpPr txBox="1"/>
          <p:nvPr/>
        </p:nvSpPr>
        <p:spPr>
          <a:xfrm>
            <a:off x="216000" y="1035923"/>
            <a:ext cx="7812741" cy="53893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400" dirty="0">
                <a:solidFill>
                  <a:schemeClr val="accent1"/>
                </a:solidFill>
                <a:latin typeface="+mj-ea"/>
                <a:ea typeface="+mj-ea"/>
              </a:rPr>
              <a:t>人体姿态识别存在的问题：</a:t>
            </a:r>
            <a:endParaRPr lang="en-US" altLang="zh-CN" sz="2400" dirty="0">
              <a:solidFill>
                <a:schemeClr val="accent1"/>
              </a:solidFill>
              <a:latin typeface="+mj-ea"/>
              <a:ea typeface="+mj-ea"/>
            </a:endParaRPr>
          </a:p>
          <a:p>
            <a:pPr lvl="1">
              <a:lnSpc>
                <a:spcPct val="120000"/>
              </a:lnSpc>
              <a:spcBef>
                <a:spcPts val="400"/>
              </a:spcBef>
              <a:spcAft>
                <a:spcPts val="400"/>
              </a:spcAft>
            </a:pPr>
            <a:r>
              <a:rPr lang="zh-CN" altLang="en-US" dirty="0">
                <a:solidFill>
                  <a:schemeClr val="bg1">
                    <a:lumMod val="50000"/>
                  </a:schemeClr>
                </a:solidFill>
              </a:rPr>
              <a:t>一、单人姿态识别存在的问题：</a:t>
            </a:r>
            <a:endParaRPr lang="en-US" altLang="zh-CN" dirty="0">
              <a:solidFill>
                <a:schemeClr val="bg1">
                  <a:lumMod val="50000"/>
                </a:schemeClr>
              </a:solidFill>
            </a:endParaRPr>
          </a:p>
          <a:p>
            <a:pPr lvl="1">
              <a:lnSpc>
                <a:spcPct val="120000"/>
              </a:lnSpc>
              <a:spcBef>
                <a:spcPts val="400"/>
              </a:spcBef>
              <a:spcAft>
                <a:spcPts val="400"/>
              </a:spcAft>
            </a:pPr>
            <a:r>
              <a:rPr lang="en-US" altLang="zh-CN" sz="1600" dirty="0">
                <a:solidFill>
                  <a:schemeClr val="bg1">
                    <a:lumMod val="50000"/>
                  </a:schemeClr>
                </a:solidFill>
              </a:rPr>
              <a:t>	</a:t>
            </a:r>
            <a:r>
              <a:rPr lang="zh-CN" altLang="zh-CN" sz="1600" dirty="0">
                <a:solidFill>
                  <a:schemeClr val="bg1">
                    <a:lumMod val="50000"/>
                  </a:schemeClr>
                </a:solidFill>
              </a:rPr>
              <a:t>目前单人姿态识别的准确率已经很高，在</a:t>
            </a:r>
            <a:r>
              <a:rPr lang="en-US" altLang="zh-CN" sz="1600" dirty="0">
                <a:solidFill>
                  <a:schemeClr val="bg1">
                    <a:lumMod val="50000"/>
                  </a:schemeClr>
                </a:solidFill>
              </a:rPr>
              <a:t>MPII Single-Person </a:t>
            </a:r>
            <a:r>
              <a:rPr lang="zh-CN" altLang="zh-CN" sz="1600" dirty="0">
                <a:solidFill>
                  <a:schemeClr val="bg1">
                    <a:lumMod val="50000"/>
                  </a:schemeClr>
                </a:solidFill>
              </a:rPr>
              <a:t>测试集上最高的准确率已经达到</a:t>
            </a:r>
            <a:r>
              <a:rPr lang="en-US" altLang="zh-CN" sz="1600" dirty="0">
                <a:solidFill>
                  <a:schemeClr val="bg1">
                    <a:lumMod val="50000"/>
                  </a:schemeClr>
                </a:solidFill>
              </a:rPr>
              <a:t>93.9%</a:t>
            </a:r>
            <a:r>
              <a:rPr lang="zh-CN" altLang="zh-CN" sz="1600" dirty="0">
                <a:solidFill>
                  <a:schemeClr val="bg1">
                    <a:lumMod val="50000"/>
                  </a:schemeClr>
                </a:solidFill>
              </a:rPr>
              <a:t>，相关的研究也已经趋于饱和。但岁从目前来看，尽管采用不同的神经网络和不同的方法，识别的准确率的提升都非常有限了，因此如何将单人姿态识别的准确率进一步提升是当前单人姿态识别面对的主要问题。</a:t>
            </a:r>
            <a:endParaRPr lang="en-US" altLang="zh-CN" dirty="0">
              <a:solidFill>
                <a:schemeClr val="bg1">
                  <a:lumMod val="50000"/>
                </a:schemeClr>
              </a:solidFill>
            </a:endParaRPr>
          </a:p>
          <a:p>
            <a:pPr lvl="1">
              <a:lnSpc>
                <a:spcPct val="120000"/>
              </a:lnSpc>
              <a:spcBef>
                <a:spcPts val="400"/>
              </a:spcBef>
              <a:spcAft>
                <a:spcPts val="400"/>
              </a:spcAft>
            </a:pPr>
            <a:r>
              <a:rPr lang="zh-CN" altLang="en-US" dirty="0">
                <a:solidFill>
                  <a:schemeClr val="bg1">
                    <a:lumMod val="50000"/>
                  </a:schemeClr>
                </a:solidFill>
              </a:rPr>
              <a:t> 二、 多人姿态识别存在的问题</a:t>
            </a:r>
            <a:endParaRPr lang="en-US" altLang="zh-CN" dirty="0">
              <a:solidFill>
                <a:schemeClr val="bg1">
                  <a:lumMod val="50000"/>
                </a:schemeClr>
              </a:solidFill>
            </a:endParaRPr>
          </a:p>
          <a:p>
            <a:pPr lvl="1">
              <a:lnSpc>
                <a:spcPct val="120000"/>
              </a:lnSpc>
              <a:spcBef>
                <a:spcPts val="400"/>
              </a:spcBef>
              <a:spcAft>
                <a:spcPts val="400"/>
              </a:spcAft>
            </a:pPr>
            <a:r>
              <a:rPr lang="zh-CN" altLang="en-US" sz="1600" dirty="0">
                <a:solidFill>
                  <a:schemeClr val="bg1">
                    <a:lumMod val="50000"/>
                  </a:schemeClr>
                </a:solidFill>
              </a:rPr>
              <a:t>（</a:t>
            </a:r>
            <a:r>
              <a:rPr lang="en-US" altLang="zh-CN" sz="1600" dirty="0">
                <a:solidFill>
                  <a:schemeClr val="bg1">
                    <a:lumMod val="50000"/>
                  </a:schemeClr>
                </a:solidFill>
              </a:rPr>
              <a:t>1</a:t>
            </a:r>
            <a:r>
              <a:rPr lang="zh-CN" altLang="en-US" sz="1600" dirty="0">
                <a:solidFill>
                  <a:schemeClr val="bg1">
                    <a:lumMod val="50000"/>
                  </a:schemeClr>
                </a:solidFill>
              </a:rPr>
              <a:t>） 对于自顶向下的方法来说，检测的误差是一个很大的影响。而且即使在检测任务是正确的情况下，提取的信息也不适用与单人的姿态估计方法。同时，冗余的检测框也使得单人的姿态被重复估计。</a:t>
            </a:r>
          </a:p>
          <a:p>
            <a:pPr lvl="1">
              <a:lnSpc>
                <a:spcPct val="120000"/>
              </a:lnSpc>
              <a:spcBef>
                <a:spcPts val="400"/>
              </a:spcBef>
              <a:spcAft>
                <a:spcPts val="400"/>
              </a:spcAft>
            </a:pPr>
            <a:r>
              <a:rPr lang="zh-CN" altLang="en-US" sz="1600" dirty="0">
                <a:solidFill>
                  <a:schemeClr val="bg1">
                    <a:lumMod val="50000"/>
                  </a:schemeClr>
                </a:solidFill>
              </a:rPr>
              <a:t>（</a:t>
            </a:r>
            <a:r>
              <a:rPr lang="en-US" altLang="zh-CN" sz="1600" dirty="0">
                <a:solidFill>
                  <a:schemeClr val="bg1">
                    <a:lumMod val="50000"/>
                  </a:schemeClr>
                </a:solidFill>
              </a:rPr>
              <a:t>2</a:t>
            </a:r>
            <a:r>
              <a:rPr lang="zh-CN" altLang="en-US" sz="1600" dirty="0">
                <a:solidFill>
                  <a:schemeClr val="bg1">
                    <a:lumMod val="50000"/>
                  </a:schemeClr>
                </a:solidFill>
              </a:rPr>
              <a:t>） 对于自底向上方法来说，当两个人比较靠近时，人体关键点分配到每个人身上时会出现偏差，这是该方法面临的最大问题。</a:t>
            </a:r>
          </a:p>
          <a:p>
            <a:pPr lvl="1">
              <a:lnSpc>
                <a:spcPct val="120000"/>
              </a:lnSpc>
              <a:spcBef>
                <a:spcPts val="400"/>
              </a:spcBef>
              <a:spcAft>
                <a:spcPts val="400"/>
              </a:spcAft>
            </a:pPr>
            <a:r>
              <a:rPr lang="zh-CN" altLang="en-US" sz="1600" dirty="0">
                <a:solidFill>
                  <a:schemeClr val="bg1">
                    <a:lumMod val="50000"/>
                  </a:schemeClr>
                </a:solidFill>
              </a:rPr>
              <a:t>（</a:t>
            </a:r>
            <a:r>
              <a:rPr lang="en-US" altLang="zh-CN" sz="1600" dirty="0">
                <a:solidFill>
                  <a:schemeClr val="bg1">
                    <a:lumMod val="50000"/>
                  </a:schemeClr>
                </a:solidFill>
              </a:rPr>
              <a:t>3</a:t>
            </a:r>
            <a:r>
              <a:rPr lang="zh-CN" altLang="en-US" sz="1600" dirty="0">
                <a:solidFill>
                  <a:schemeClr val="bg1">
                    <a:lumMod val="50000"/>
                  </a:schemeClr>
                </a:solidFill>
              </a:rPr>
              <a:t>） 目前大多数的人体姿态识别是</a:t>
            </a:r>
            <a:r>
              <a:rPr lang="en-US" altLang="zh-CN" sz="1600" dirty="0">
                <a:solidFill>
                  <a:schemeClr val="bg1">
                    <a:lumMod val="50000"/>
                  </a:schemeClr>
                </a:solidFill>
              </a:rPr>
              <a:t>2D</a:t>
            </a:r>
            <a:r>
              <a:rPr lang="zh-CN" altLang="en-US" sz="1600" dirty="0">
                <a:solidFill>
                  <a:schemeClr val="bg1">
                    <a:lumMod val="50000"/>
                  </a:schemeClr>
                </a:solidFill>
              </a:rPr>
              <a:t>姿态识别，但仅仅有二维的姿态不能完全反映出人体的姿态信息。</a:t>
            </a:r>
          </a:p>
          <a:p>
            <a:pPr lvl="1">
              <a:lnSpc>
                <a:spcPct val="120000"/>
              </a:lnSpc>
              <a:spcBef>
                <a:spcPts val="400"/>
              </a:spcBef>
              <a:spcAft>
                <a:spcPts val="400"/>
              </a:spcAft>
            </a:pPr>
            <a:r>
              <a:rPr lang="zh-CN" altLang="en-US" sz="1600" dirty="0">
                <a:solidFill>
                  <a:schemeClr val="bg1">
                    <a:lumMod val="50000"/>
                  </a:schemeClr>
                </a:solidFill>
              </a:rPr>
              <a:t>（</a:t>
            </a:r>
            <a:r>
              <a:rPr lang="en-US" altLang="zh-CN" sz="1600" dirty="0">
                <a:solidFill>
                  <a:schemeClr val="bg1">
                    <a:lumMod val="50000"/>
                  </a:schemeClr>
                </a:solidFill>
              </a:rPr>
              <a:t>4</a:t>
            </a:r>
            <a:r>
              <a:rPr lang="zh-CN" altLang="en-US" sz="1600" dirty="0">
                <a:solidFill>
                  <a:schemeClr val="bg1">
                    <a:lumMod val="50000"/>
                  </a:schemeClr>
                </a:solidFill>
              </a:rPr>
              <a:t>） 目前多人姿态识别的速度仍然不够快，性能较差。</a:t>
            </a:r>
          </a:p>
        </p:txBody>
      </p:sp>
    </p:spTree>
    <p:extLst>
      <p:ext uri="{BB962C8B-B14F-4D97-AF65-F5344CB8AC3E}">
        <p14:creationId xmlns:p14="http://schemas.microsoft.com/office/powerpoint/2010/main" val="3603151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zh-CN" altLang="en-US" dirty="0"/>
              <a:t>研究总结</a:t>
            </a:r>
          </a:p>
        </p:txBody>
      </p:sp>
      <p:sp>
        <p:nvSpPr>
          <p:cNvPr id="5" name="文本占位符 4"/>
          <p:cNvSpPr>
            <a:spLocks noGrp="1"/>
          </p:cNvSpPr>
          <p:nvPr>
            <p:ph type="body" sz="quarter" idx="11"/>
          </p:nvPr>
        </p:nvSpPr>
        <p:spPr/>
        <p:txBody>
          <a:bodyPr/>
          <a:lstStyle/>
          <a:p>
            <a:r>
              <a:rPr lang="en-US" altLang="zh-CN" dirty="0"/>
              <a:t>Research Summary</a:t>
            </a:r>
          </a:p>
        </p:txBody>
      </p:sp>
      <p:sp>
        <p:nvSpPr>
          <p:cNvPr id="7" name="文本框 35"/>
          <p:cNvSpPr txBox="1"/>
          <p:nvPr/>
        </p:nvSpPr>
        <p:spPr>
          <a:xfrm>
            <a:off x="216000" y="1343732"/>
            <a:ext cx="7812741" cy="456060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dirty="0">
                <a:solidFill>
                  <a:schemeClr val="bg1">
                    <a:lumMod val="50000"/>
                  </a:schemeClr>
                </a:solidFill>
              </a:rPr>
              <a:t>三、多人姿态识别存在问题的一些解决思路</a:t>
            </a:r>
            <a:endParaRPr lang="en-US" altLang="zh-CN" dirty="0">
              <a:solidFill>
                <a:schemeClr val="bg1">
                  <a:lumMod val="50000"/>
                </a:schemeClr>
              </a:solidFill>
            </a:endParaRPr>
          </a:p>
          <a:p>
            <a:pPr>
              <a:lnSpc>
                <a:spcPct val="120000"/>
              </a:lnSpc>
            </a:pPr>
            <a:r>
              <a:rPr lang="zh-CN" altLang="en-US" sz="1600" dirty="0">
                <a:solidFill>
                  <a:schemeClr val="bg1">
                    <a:lumMod val="50000"/>
                  </a:schemeClr>
                </a:solidFill>
              </a:rPr>
              <a:t>（</a:t>
            </a:r>
            <a:r>
              <a:rPr lang="en-US" altLang="zh-CN" sz="1600" dirty="0">
                <a:solidFill>
                  <a:schemeClr val="bg1">
                    <a:lumMod val="50000"/>
                  </a:schemeClr>
                </a:solidFill>
              </a:rPr>
              <a:t>1</a:t>
            </a:r>
            <a:r>
              <a:rPr lang="zh-CN" altLang="en-US" sz="1600" dirty="0">
                <a:solidFill>
                  <a:schemeClr val="bg1">
                    <a:lumMod val="50000"/>
                  </a:schemeClr>
                </a:solidFill>
              </a:rPr>
              <a:t>） 针对问题（</a:t>
            </a:r>
            <a:r>
              <a:rPr lang="en-US" altLang="zh-CN" sz="1600" dirty="0">
                <a:solidFill>
                  <a:schemeClr val="bg1">
                    <a:lumMod val="50000"/>
                  </a:schemeClr>
                </a:solidFill>
              </a:rPr>
              <a:t>1</a:t>
            </a:r>
            <a:r>
              <a:rPr lang="zh-CN" altLang="en-US" sz="1600" dirty="0">
                <a:solidFill>
                  <a:schemeClr val="bg1">
                    <a:lumMod val="50000"/>
                  </a:schemeClr>
                </a:solidFill>
              </a:rPr>
              <a:t>）和问题（</a:t>
            </a:r>
            <a:r>
              <a:rPr lang="en-US" altLang="zh-CN" sz="1600" dirty="0">
                <a:solidFill>
                  <a:schemeClr val="bg1">
                    <a:lumMod val="50000"/>
                  </a:schemeClr>
                </a:solidFill>
              </a:rPr>
              <a:t>2</a:t>
            </a:r>
            <a:r>
              <a:rPr lang="zh-CN" altLang="en-US" sz="1600" dirty="0">
                <a:solidFill>
                  <a:schemeClr val="bg1">
                    <a:lumMod val="50000"/>
                  </a:schemeClr>
                </a:solidFill>
              </a:rPr>
              <a:t>），上海交通大学的卢策吾团队提出了一个</a:t>
            </a:r>
            <a:r>
              <a:rPr lang="en-US" altLang="zh-CN" sz="1600" dirty="0">
                <a:solidFill>
                  <a:schemeClr val="bg1">
                    <a:lumMod val="50000"/>
                  </a:schemeClr>
                </a:solidFill>
              </a:rPr>
              <a:t>RMPE</a:t>
            </a:r>
            <a:r>
              <a:rPr lang="zh-CN" altLang="en-US" sz="1600" dirty="0">
                <a:solidFill>
                  <a:schemeClr val="bg1">
                    <a:lumMod val="50000"/>
                  </a:schemeClr>
                </a:solidFill>
              </a:rPr>
              <a:t>框架，采用自顶向下的方法，进行姿态估计。取得了一定的进展。</a:t>
            </a:r>
          </a:p>
          <a:p>
            <a:pPr>
              <a:lnSpc>
                <a:spcPct val="120000"/>
              </a:lnSpc>
            </a:pPr>
            <a:r>
              <a:rPr lang="zh-CN" altLang="en-US" sz="1600" dirty="0">
                <a:solidFill>
                  <a:schemeClr val="bg1">
                    <a:lumMod val="50000"/>
                  </a:schemeClr>
                </a:solidFill>
              </a:rPr>
              <a:t>（</a:t>
            </a:r>
            <a:r>
              <a:rPr lang="en-US" altLang="zh-CN" sz="1600" dirty="0">
                <a:solidFill>
                  <a:schemeClr val="bg1">
                    <a:lumMod val="50000"/>
                  </a:schemeClr>
                </a:solidFill>
              </a:rPr>
              <a:t>2</a:t>
            </a:r>
            <a:r>
              <a:rPr lang="zh-CN" altLang="en-US" sz="1600" dirty="0">
                <a:solidFill>
                  <a:schemeClr val="bg1">
                    <a:lumMod val="50000"/>
                  </a:schemeClr>
                </a:solidFill>
              </a:rPr>
              <a:t>） 针对问题（</a:t>
            </a:r>
            <a:r>
              <a:rPr lang="en-US" altLang="zh-CN" sz="1600" dirty="0">
                <a:solidFill>
                  <a:schemeClr val="bg1">
                    <a:lumMod val="50000"/>
                  </a:schemeClr>
                </a:solidFill>
              </a:rPr>
              <a:t>3</a:t>
            </a:r>
            <a:r>
              <a:rPr lang="zh-CN" altLang="en-US" sz="1600" dirty="0">
                <a:solidFill>
                  <a:schemeClr val="bg1">
                    <a:lumMod val="50000"/>
                  </a:schemeClr>
                </a:solidFill>
              </a:rPr>
              <a:t>），</a:t>
            </a:r>
            <a:r>
              <a:rPr lang="en-US" altLang="zh-CN" sz="1600" dirty="0">
                <a:solidFill>
                  <a:schemeClr val="bg1">
                    <a:lumMod val="50000"/>
                  </a:schemeClr>
                </a:solidFill>
              </a:rPr>
              <a:t>Facebook AI </a:t>
            </a:r>
            <a:r>
              <a:rPr lang="en-US" altLang="zh-CN" sz="1600" dirty="0" err="1">
                <a:solidFill>
                  <a:schemeClr val="bg1">
                    <a:lumMod val="50000"/>
                  </a:schemeClr>
                </a:solidFill>
              </a:rPr>
              <a:t>Reaserch</a:t>
            </a:r>
            <a:r>
              <a:rPr lang="zh-CN" altLang="en-US" sz="1600" dirty="0">
                <a:solidFill>
                  <a:schemeClr val="bg1">
                    <a:lumMod val="50000"/>
                  </a:schemeClr>
                </a:solidFill>
              </a:rPr>
              <a:t>（</a:t>
            </a:r>
            <a:r>
              <a:rPr lang="en-US" altLang="zh-CN" sz="1600" dirty="0">
                <a:solidFill>
                  <a:schemeClr val="bg1">
                    <a:lumMod val="50000"/>
                  </a:schemeClr>
                </a:solidFill>
              </a:rPr>
              <a:t>FAIR</a:t>
            </a:r>
            <a:r>
              <a:rPr lang="zh-CN" altLang="en-US" sz="1600" dirty="0">
                <a:solidFill>
                  <a:schemeClr val="bg1">
                    <a:lumMod val="50000"/>
                  </a:schemeClr>
                </a:solidFill>
              </a:rPr>
              <a:t>）构建了一个</a:t>
            </a:r>
            <a:r>
              <a:rPr lang="en-US" altLang="zh-CN" sz="1600" dirty="0" err="1">
                <a:solidFill>
                  <a:schemeClr val="bg1">
                    <a:lumMod val="50000"/>
                  </a:schemeClr>
                </a:solidFill>
              </a:rPr>
              <a:t>DensePose</a:t>
            </a:r>
            <a:r>
              <a:rPr lang="en-US" altLang="zh-CN" sz="1600" dirty="0">
                <a:solidFill>
                  <a:schemeClr val="bg1">
                    <a:lumMod val="50000"/>
                  </a:schemeClr>
                </a:solidFill>
              </a:rPr>
              <a:t>-RCNN</a:t>
            </a:r>
            <a:r>
              <a:rPr lang="zh-CN" altLang="en-US" sz="1600" dirty="0">
                <a:solidFill>
                  <a:schemeClr val="bg1">
                    <a:lumMod val="50000"/>
                  </a:schemeClr>
                </a:solidFill>
              </a:rPr>
              <a:t>系统，将</a:t>
            </a:r>
            <a:r>
              <a:rPr lang="en-US" altLang="zh-CN" sz="1600" dirty="0">
                <a:solidFill>
                  <a:schemeClr val="bg1">
                    <a:lumMod val="50000"/>
                  </a:schemeClr>
                </a:solidFill>
              </a:rPr>
              <a:t>2D RGB</a:t>
            </a:r>
            <a:r>
              <a:rPr lang="zh-CN" altLang="en-US" sz="1600" dirty="0">
                <a:solidFill>
                  <a:schemeClr val="bg1">
                    <a:lumMod val="50000"/>
                  </a:schemeClr>
                </a:solidFill>
              </a:rPr>
              <a:t>图像的所有人类像素实时映射至</a:t>
            </a:r>
            <a:r>
              <a:rPr lang="en-US" altLang="zh-CN" sz="1600" dirty="0">
                <a:solidFill>
                  <a:schemeClr val="bg1">
                    <a:lumMod val="50000"/>
                  </a:schemeClr>
                </a:solidFill>
              </a:rPr>
              <a:t>3D</a:t>
            </a:r>
            <a:r>
              <a:rPr lang="zh-CN" altLang="en-US" sz="1600" dirty="0">
                <a:solidFill>
                  <a:schemeClr val="bg1">
                    <a:lumMod val="50000"/>
                  </a:schemeClr>
                </a:solidFill>
              </a:rPr>
              <a:t>模型。</a:t>
            </a:r>
          </a:p>
          <a:p>
            <a:pPr>
              <a:lnSpc>
                <a:spcPct val="120000"/>
              </a:lnSpc>
            </a:pPr>
            <a:endParaRPr lang="en-US" altLang="zh-CN" dirty="0">
              <a:solidFill>
                <a:schemeClr val="bg1">
                  <a:lumMod val="50000"/>
                </a:schemeClr>
              </a:solidFill>
            </a:endParaRPr>
          </a:p>
          <a:p>
            <a:pPr>
              <a:lnSpc>
                <a:spcPct val="120000"/>
              </a:lnSpc>
            </a:pPr>
            <a:r>
              <a:rPr lang="zh-CN" altLang="en-US" sz="2400" dirty="0">
                <a:solidFill>
                  <a:schemeClr val="accent1"/>
                </a:solidFill>
                <a:latin typeface="+mj-ea"/>
                <a:ea typeface="+mj-ea"/>
              </a:rPr>
              <a:t>发展趋势：</a:t>
            </a:r>
            <a:endParaRPr lang="en-US" altLang="zh-CN" sz="2400" dirty="0">
              <a:solidFill>
                <a:schemeClr val="accent1"/>
              </a:solidFill>
              <a:latin typeface="+mj-ea"/>
              <a:ea typeface="+mj-ea"/>
            </a:endParaRPr>
          </a:p>
          <a:p>
            <a:pPr>
              <a:lnSpc>
                <a:spcPct val="120000"/>
              </a:lnSpc>
            </a:pPr>
            <a:r>
              <a:rPr lang="zh-CN" altLang="en-US" sz="1600" dirty="0">
                <a:solidFill>
                  <a:schemeClr val="bg1">
                    <a:lumMod val="50000"/>
                  </a:schemeClr>
                </a:solidFill>
              </a:rPr>
              <a:t>通过对文献中相关技术的学习，我们认为人体姿态识别未来主要的发展方向主要有三个：</a:t>
            </a:r>
          </a:p>
          <a:p>
            <a:pPr>
              <a:lnSpc>
                <a:spcPct val="120000"/>
              </a:lnSpc>
            </a:pPr>
            <a:r>
              <a:rPr lang="zh-CN" altLang="en-US" sz="1600" dirty="0">
                <a:solidFill>
                  <a:schemeClr val="bg1">
                    <a:lumMod val="50000"/>
                  </a:schemeClr>
                </a:solidFill>
              </a:rPr>
              <a:t>（</a:t>
            </a:r>
            <a:r>
              <a:rPr lang="en-US" altLang="zh-CN" sz="1600" dirty="0">
                <a:solidFill>
                  <a:schemeClr val="bg1">
                    <a:lumMod val="50000"/>
                  </a:schemeClr>
                </a:solidFill>
              </a:rPr>
              <a:t>1</a:t>
            </a:r>
            <a:r>
              <a:rPr lang="zh-CN" altLang="en-US" sz="1600" dirty="0">
                <a:solidFill>
                  <a:schemeClr val="bg1">
                    <a:lumMod val="50000"/>
                  </a:schemeClr>
                </a:solidFill>
              </a:rPr>
              <a:t>） 将单人姿态识别与多人姿态识别相结合，即一个系统实现对单人和多人姿态的识别。</a:t>
            </a:r>
          </a:p>
          <a:p>
            <a:pPr>
              <a:lnSpc>
                <a:spcPct val="120000"/>
              </a:lnSpc>
            </a:pPr>
            <a:r>
              <a:rPr lang="zh-CN" altLang="en-US" sz="1600" dirty="0">
                <a:solidFill>
                  <a:schemeClr val="bg1">
                    <a:lumMod val="50000"/>
                  </a:schemeClr>
                </a:solidFill>
              </a:rPr>
              <a:t>（</a:t>
            </a:r>
            <a:r>
              <a:rPr lang="en-US" altLang="zh-CN" sz="1600" dirty="0">
                <a:solidFill>
                  <a:schemeClr val="bg1">
                    <a:lumMod val="50000"/>
                  </a:schemeClr>
                </a:solidFill>
              </a:rPr>
              <a:t>2</a:t>
            </a:r>
            <a:r>
              <a:rPr lang="zh-CN" altLang="en-US" sz="1600" dirty="0">
                <a:solidFill>
                  <a:schemeClr val="bg1">
                    <a:lumMod val="50000"/>
                  </a:schemeClr>
                </a:solidFill>
              </a:rPr>
              <a:t>）对</a:t>
            </a:r>
            <a:r>
              <a:rPr lang="en-US" altLang="zh-CN" sz="1600" dirty="0">
                <a:solidFill>
                  <a:schemeClr val="bg1">
                    <a:lumMod val="50000"/>
                  </a:schemeClr>
                </a:solidFill>
              </a:rPr>
              <a:t>3D</a:t>
            </a:r>
            <a:r>
              <a:rPr lang="zh-CN" altLang="en-US" sz="1600" dirty="0">
                <a:solidFill>
                  <a:schemeClr val="bg1">
                    <a:lumMod val="50000"/>
                  </a:schemeClr>
                </a:solidFill>
              </a:rPr>
              <a:t>的人体姿态直接估计，而非将</a:t>
            </a:r>
            <a:r>
              <a:rPr lang="en-US" altLang="zh-CN" sz="1600" dirty="0">
                <a:solidFill>
                  <a:schemeClr val="bg1">
                    <a:lumMod val="50000"/>
                  </a:schemeClr>
                </a:solidFill>
              </a:rPr>
              <a:t>2D</a:t>
            </a:r>
            <a:r>
              <a:rPr lang="zh-CN" altLang="en-US" sz="1600" dirty="0">
                <a:solidFill>
                  <a:schemeClr val="bg1">
                    <a:lumMod val="50000"/>
                  </a:schemeClr>
                </a:solidFill>
              </a:rPr>
              <a:t>的人体姿态映射至</a:t>
            </a:r>
            <a:r>
              <a:rPr lang="en-US" altLang="zh-CN" sz="1600" dirty="0">
                <a:solidFill>
                  <a:schemeClr val="bg1">
                    <a:lumMod val="50000"/>
                  </a:schemeClr>
                </a:solidFill>
              </a:rPr>
              <a:t>3D</a:t>
            </a:r>
            <a:r>
              <a:rPr lang="zh-CN" altLang="en-US" sz="1600" dirty="0">
                <a:solidFill>
                  <a:schemeClr val="bg1">
                    <a:lumMod val="50000"/>
                  </a:schemeClr>
                </a:solidFill>
              </a:rPr>
              <a:t>模型之上。</a:t>
            </a:r>
            <a:endParaRPr lang="en-US" altLang="zh-CN" sz="1600" dirty="0">
              <a:solidFill>
                <a:schemeClr val="bg1">
                  <a:lumMod val="50000"/>
                </a:schemeClr>
              </a:solidFill>
            </a:endParaRPr>
          </a:p>
          <a:p>
            <a:pPr>
              <a:lnSpc>
                <a:spcPct val="120000"/>
              </a:lnSpc>
            </a:pPr>
            <a:r>
              <a:rPr lang="zh-CN" altLang="en-US" sz="1600" dirty="0">
                <a:solidFill>
                  <a:schemeClr val="bg1">
                    <a:lumMod val="50000"/>
                  </a:schemeClr>
                </a:solidFill>
              </a:rPr>
              <a:t>（</a:t>
            </a:r>
            <a:r>
              <a:rPr lang="en-US" altLang="zh-CN" sz="1600" dirty="0">
                <a:solidFill>
                  <a:schemeClr val="bg1">
                    <a:lumMod val="50000"/>
                  </a:schemeClr>
                </a:solidFill>
              </a:rPr>
              <a:t>3</a:t>
            </a:r>
            <a:r>
              <a:rPr lang="zh-CN" altLang="en-US" sz="1600" dirty="0">
                <a:solidFill>
                  <a:schemeClr val="bg1">
                    <a:lumMod val="50000"/>
                  </a:schemeClr>
                </a:solidFill>
              </a:rPr>
              <a:t>）对识别出的人体姿态进行分析，理解不同人体姿态所表现出的信息。</a:t>
            </a:r>
          </a:p>
          <a:p>
            <a:pPr>
              <a:lnSpc>
                <a:spcPct val="120000"/>
              </a:lnSpc>
            </a:pPr>
            <a:endParaRPr lang="en-US" altLang="zh-CN" sz="2400" dirty="0">
              <a:solidFill>
                <a:schemeClr val="accent1"/>
              </a:solidFill>
              <a:latin typeface="+mj-ea"/>
              <a:ea typeface="+mj-ea"/>
            </a:endParaRPr>
          </a:p>
        </p:txBody>
      </p:sp>
    </p:spTree>
    <p:extLst>
      <p:ext uri="{BB962C8B-B14F-4D97-AF65-F5344CB8AC3E}">
        <p14:creationId xmlns:p14="http://schemas.microsoft.com/office/powerpoint/2010/main" val="3996604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zh-CN" altLang="en-US" dirty="0"/>
              <a:t>参考文献</a:t>
            </a:r>
          </a:p>
        </p:txBody>
      </p:sp>
      <p:sp>
        <p:nvSpPr>
          <p:cNvPr id="5" name="文本占位符 4"/>
          <p:cNvSpPr>
            <a:spLocks noGrp="1"/>
          </p:cNvSpPr>
          <p:nvPr>
            <p:ph type="body" sz="quarter" idx="11"/>
          </p:nvPr>
        </p:nvSpPr>
        <p:spPr/>
        <p:txBody>
          <a:bodyPr/>
          <a:lstStyle/>
          <a:p>
            <a:r>
              <a:rPr lang="en-US" altLang="zh-CN" dirty="0"/>
              <a:t>References</a:t>
            </a:r>
          </a:p>
        </p:txBody>
      </p:sp>
      <p:sp>
        <p:nvSpPr>
          <p:cNvPr id="7" name="文本框 35"/>
          <p:cNvSpPr txBox="1"/>
          <p:nvPr/>
        </p:nvSpPr>
        <p:spPr>
          <a:xfrm>
            <a:off x="216000" y="1035923"/>
            <a:ext cx="6203849" cy="596406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400" dirty="0">
                <a:solidFill>
                  <a:schemeClr val="bg1">
                    <a:lumMod val="50000"/>
                  </a:schemeClr>
                </a:solidFill>
              </a:rPr>
              <a:t> [1] Zhou Yi-</a:t>
            </a:r>
            <a:r>
              <a:rPr lang="en-US" altLang="zh-CN" sz="1400" dirty="0" err="1">
                <a:solidFill>
                  <a:schemeClr val="bg1">
                    <a:lumMod val="50000"/>
                  </a:schemeClr>
                </a:solidFill>
              </a:rPr>
              <a:t>Nong</a:t>
            </a:r>
            <a:r>
              <a:rPr lang="en-US" altLang="zh-CN" sz="1400" dirty="0">
                <a:solidFill>
                  <a:schemeClr val="bg1">
                    <a:lumMod val="50000"/>
                  </a:schemeClr>
                </a:solidFill>
              </a:rPr>
              <a:t>, Human gesture recognition in fixed scenes. Computer Programming Skills &amp; Maintenance, 2018, 57(11): 150-151 (in Chinese)</a:t>
            </a:r>
          </a:p>
          <a:p>
            <a:pPr>
              <a:lnSpc>
                <a:spcPct val="120000"/>
              </a:lnSpc>
            </a:pPr>
            <a:r>
              <a:rPr lang="en-US" altLang="zh-CN" sz="1400" dirty="0">
                <a:solidFill>
                  <a:schemeClr val="bg1">
                    <a:lumMod val="50000"/>
                  </a:schemeClr>
                </a:solidFill>
              </a:rPr>
              <a:t>(</a:t>
            </a:r>
            <a:r>
              <a:rPr lang="zh-CN" altLang="en-US" sz="1400" dirty="0">
                <a:solidFill>
                  <a:schemeClr val="bg1">
                    <a:lumMod val="50000"/>
                  </a:schemeClr>
                </a:solidFill>
              </a:rPr>
              <a:t>赵一侬</a:t>
            </a:r>
            <a:r>
              <a:rPr lang="en-US" altLang="zh-CN" sz="1400" dirty="0">
                <a:solidFill>
                  <a:schemeClr val="bg1">
                    <a:lumMod val="50000"/>
                  </a:schemeClr>
                </a:solidFill>
              </a:rPr>
              <a:t>.</a:t>
            </a:r>
            <a:r>
              <a:rPr lang="zh-CN" altLang="en-US" sz="1400" dirty="0">
                <a:solidFill>
                  <a:schemeClr val="bg1">
                    <a:lumMod val="50000"/>
                  </a:schemeClr>
                </a:solidFill>
              </a:rPr>
              <a:t>固定场景下人体姿态识别</a:t>
            </a:r>
            <a:r>
              <a:rPr lang="en-US" altLang="zh-CN" sz="1400" dirty="0">
                <a:solidFill>
                  <a:schemeClr val="bg1">
                    <a:lumMod val="50000"/>
                  </a:schemeClr>
                </a:solidFill>
              </a:rPr>
              <a:t>. </a:t>
            </a:r>
            <a:r>
              <a:rPr lang="zh-CN" altLang="en-US" sz="1400" dirty="0">
                <a:solidFill>
                  <a:schemeClr val="bg1">
                    <a:lumMod val="50000"/>
                  </a:schemeClr>
                </a:solidFill>
              </a:rPr>
              <a:t>电脑编程技巧与维护</a:t>
            </a:r>
            <a:r>
              <a:rPr lang="en-US" altLang="zh-CN" sz="1400" dirty="0">
                <a:solidFill>
                  <a:schemeClr val="bg1">
                    <a:lumMod val="50000"/>
                  </a:schemeClr>
                </a:solidFill>
              </a:rPr>
              <a:t>, 2018, 57(11): 150-151)</a:t>
            </a:r>
          </a:p>
          <a:p>
            <a:pPr>
              <a:lnSpc>
                <a:spcPct val="120000"/>
              </a:lnSpc>
            </a:pPr>
            <a:r>
              <a:rPr lang="en-US" altLang="zh-CN" sz="1400" dirty="0">
                <a:solidFill>
                  <a:schemeClr val="bg1">
                    <a:lumMod val="50000"/>
                  </a:schemeClr>
                </a:solidFill>
              </a:rPr>
              <a:t>[2] Tomas Pfister, James Charles, Andrew Zisserman. Flowing convnets for human pose estimation in videos //Proceedings of the ICCV. Santiago, Chile, 2015: 1-8</a:t>
            </a:r>
          </a:p>
          <a:p>
            <a:pPr>
              <a:lnSpc>
                <a:spcPct val="120000"/>
              </a:lnSpc>
            </a:pPr>
            <a:r>
              <a:rPr lang="en-US" altLang="zh-CN" sz="1400" dirty="0">
                <a:solidFill>
                  <a:schemeClr val="bg1">
                    <a:lumMod val="50000"/>
                  </a:schemeClr>
                </a:solidFill>
              </a:rPr>
              <a:t>[3] Alex </a:t>
            </a:r>
            <a:r>
              <a:rPr lang="en-US" altLang="zh-CN" sz="1400" dirty="0" err="1">
                <a:solidFill>
                  <a:schemeClr val="bg1">
                    <a:lumMod val="50000"/>
                  </a:schemeClr>
                </a:solidFill>
              </a:rPr>
              <a:t>Krizhevsky</a:t>
            </a:r>
            <a:r>
              <a:rPr lang="en-US" altLang="zh-CN" sz="1400" dirty="0">
                <a:solidFill>
                  <a:schemeClr val="bg1">
                    <a:lumMod val="50000"/>
                  </a:schemeClr>
                </a:solidFill>
              </a:rPr>
              <a:t>, Ilya </a:t>
            </a:r>
            <a:r>
              <a:rPr lang="en-US" altLang="zh-CN" sz="1400" dirty="0" err="1">
                <a:solidFill>
                  <a:schemeClr val="bg1">
                    <a:lumMod val="50000"/>
                  </a:schemeClr>
                </a:solidFill>
              </a:rPr>
              <a:t>Sutskever</a:t>
            </a:r>
            <a:r>
              <a:rPr lang="en-US" altLang="zh-CN" sz="1400" dirty="0">
                <a:solidFill>
                  <a:schemeClr val="bg1">
                    <a:lumMod val="50000"/>
                  </a:schemeClr>
                </a:solidFill>
              </a:rPr>
              <a:t>, Geoffrey </a:t>
            </a:r>
            <a:r>
              <a:rPr lang="en-US" altLang="zh-CN" sz="1400" dirty="0" err="1">
                <a:solidFill>
                  <a:schemeClr val="bg1">
                    <a:lumMod val="50000"/>
                  </a:schemeClr>
                </a:solidFill>
              </a:rPr>
              <a:t>E.Hinton</a:t>
            </a:r>
            <a:r>
              <a:rPr lang="en-US" altLang="zh-CN" sz="1400" dirty="0">
                <a:solidFill>
                  <a:schemeClr val="bg1">
                    <a:lumMod val="50000"/>
                  </a:schemeClr>
                </a:solidFill>
              </a:rPr>
              <a:t>. </a:t>
            </a:r>
            <a:r>
              <a:rPr lang="en-US" altLang="zh-CN" sz="1400" dirty="0" err="1">
                <a:solidFill>
                  <a:schemeClr val="bg1">
                    <a:lumMod val="50000"/>
                  </a:schemeClr>
                </a:solidFill>
              </a:rPr>
              <a:t>Imagenet</a:t>
            </a:r>
            <a:r>
              <a:rPr lang="en-US" altLang="zh-CN" sz="1400" dirty="0">
                <a:solidFill>
                  <a:schemeClr val="bg1">
                    <a:lumMod val="50000"/>
                  </a:schemeClr>
                </a:solidFill>
              </a:rPr>
              <a:t> </a:t>
            </a:r>
            <a:r>
              <a:rPr lang="en-US" altLang="zh-CN" sz="1400" dirty="0" err="1">
                <a:solidFill>
                  <a:schemeClr val="bg1">
                    <a:lumMod val="50000"/>
                  </a:schemeClr>
                </a:solidFill>
              </a:rPr>
              <a:t>classifaction</a:t>
            </a:r>
            <a:r>
              <a:rPr lang="en-US" altLang="zh-CN" sz="1400" dirty="0">
                <a:solidFill>
                  <a:schemeClr val="bg1">
                    <a:lumMod val="50000"/>
                  </a:schemeClr>
                </a:solidFill>
              </a:rPr>
              <a:t> with deep convolutional neural networks // Proceedings of the NIPS. Lake Tahoe, America, 2012: 2-5</a:t>
            </a:r>
          </a:p>
          <a:p>
            <a:pPr>
              <a:lnSpc>
                <a:spcPct val="120000"/>
              </a:lnSpc>
            </a:pPr>
            <a:r>
              <a:rPr lang="en-US" altLang="zh-CN" sz="1400" dirty="0">
                <a:solidFill>
                  <a:schemeClr val="bg1">
                    <a:lumMod val="50000"/>
                  </a:schemeClr>
                </a:solidFill>
              </a:rPr>
              <a:t>[4] Shih-</a:t>
            </a:r>
            <a:r>
              <a:rPr lang="en-US" altLang="zh-CN" sz="1400" dirty="0" err="1">
                <a:solidFill>
                  <a:schemeClr val="bg1">
                    <a:lumMod val="50000"/>
                  </a:schemeClr>
                </a:solidFill>
              </a:rPr>
              <a:t>En</a:t>
            </a:r>
            <a:r>
              <a:rPr lang="en-US" altLang="zh-CN" sz="1400" dirty="0">
                <a:solidFill>
                  <a:schemeClr val="bg1">
                    <a:lumMod val="50000"/>
                  </a:schemeClr>
                </a:solidFill>
              </a:rPr>
              <a:t> Wei, Varun Ramakrishna, Takeo </a:t>
            </a:r>
            <a:r>
              <a:rPr lang="en-US" altLang="zh-CN" sz="1400" dirty="0" err="1">
                <a:solidFill>
                  <a:schemeClr val="bg1">
                    <a:lumMod val="50000"/>
                  </a:schemeClr>
                </a:solidFill>
              </a:rPr>
              <a:t>Kanade</a:t>
            </a:r>
            <a:r>
              <a:rPr lang="en-US" altLang="zh-CN" sz="1400" dirty="0">
                <a:solidFill>
                  <a:schemeClr val="bg1">
                    <a:lumMod val="50000"/>
                  </a:schemeClr>
                </a:solidFill>
              </a:rPr>
              <a:t>, </a:t>
            </a:r>
            <a:r>
              <a:rPr lang="en-US" altLang="zh-CN" sz="1400" dirty="0" err="1">
                <a:solidFill>
                  <a:schemeClr val="bg1">
                    <a:lumMod val="50000"/>
                  </a:schemeClr>
                </a:solidFill>
              </a:rPr>
              <a:t>Yaser</a:t>
            </a:r>
            <a:r>
              <a:rPr lang="en-US" altLang="zh-CN" sz="1400" dirty="0">
                <a:solidFill>
                  <a:schemeClr val="bg1">
                    <a:lumMod val="50000"/>
                  </a:schemeClr>
                </a:solidFill>
              </a:rPr>
              <a:t> Sheikh. Convolutional pose </a:t>
            </a:r>
            <a:r>
              <a:rPr lang="en-US" altLang="zh-CN" sz="1400" dirty="0" err="1">
                <a:solidFill>
                  <a:schemeClr val="bg1">
                    <a:lumMod val="50000"/>
                  </a:schemeClr>
                </a:solidFill>
              </a:rPr>
              <a:t>macines</a:t>
            </a:r>
            <a:r>
              <a:rPr lang="en-US" altLang="zh-CN" sz="1400" dirty="0">
                <a:solidFill>
                  <a:schemeClr val="bg1">
                    <a:lumMod val="50000"/>
                  </a:schemeClr>
                </a:solidFill>
              </a:rPr>
              <a:t> // Proceedings of the CVPR. Las Vegas, America, 2016: 1-8</a:t>
            </a:r>
          </a:p>
          <a:p>
            <a:pPr>
              <a:lnSpc>
                <a:spcPct val="120000"/>
              </a:lnSpc>
            </a:pPr>
            <a:r>
              <a:rPr lang="en-US" altLang="zh-CN" sz="1400" dirty="0">
                <a:solidFill>
                  <a:schemeClr val="bg1">
                    <a:lumMod val="50000"/>
                  </a:schemeClr>
                </a:solidFill>
              </a:rPr>
              <a:t>[5] Leonid </a:t>
            </a:r>
            <a:r>
              <a:rPr lang="en-US" altLang="zh-CN" sz="1400" dirty="0" err="1">
                <a:solidFill>
                  <a:schemeClr val="bg1">
                    <a:lumMod val="50000"/>
                  </a:schemeClr>
                </a:solidFill>
              </a:rPr>
              <a:t>Pishchulin</a:t>
            </a:r>
            <a:r>
              <a:rPr lang="en-US" altLang="zh-CN" sz="1400" dirty="0">
                <a:solidFill>
                  <a:schemeClr val="bg1">
                    <a:lumMod val="50000"/>
                  </a:schemeClr>
                </a:solidFill>
              </a:rPr>
              <a:t>, </a:t>
            </a:r>
            <a:r>
              <a:rPr lang="en-US" altLang="zh-CN" sz="1400" dirty="0" err="1">
                <a:solidFill>
                  <a:schemeClr val="bg1">
                    <a:lumMod val="50000"/>
                  </a:schemeClr>
                </a:solidFill>
              </a:rPr>
              <a:t>Eldar</a:t>
            </a:r>
            <a:r>
              <a:rPr lang="en-US" altLang="zh-CN" sz="1400" dirty="0">
                <a:solidFill>
                  <a:schemeClr val="bg1">
                    <a:lumMod val="50000"/>
                  </a:schemeClr>
                </a:solidFill>
              </a:rPr>
              <a:t> </a:t>
            </a:r>
            <a:r>
              <a:rPr lang="en-US" altLang="zh-CN" sz="1400" dirty="0" err="1">
                <a:solidFill>
                  <a:schemeClr val="bg1">
                    <a:lumMod val="50000"/>
                  </a:schemeClr>
                </a:solidFill>
              </a:rPr>
              <a:t>Insafutdinov</a:t>
            </a:r>
            <a:r>
              <a:rPr lang="en-US" altLang="zh-CN" sz="1400" dirty="0">
                <a:solidFill>
                  <a:schemeClr val="bg1">
                    <a:lumMod val="50000"/>
                  </a:schemeClr>
                </a:solidFill>
              </a:rPr>
              <a:t>, </a:t>
            </a:r>
            <a:r>
              <a:rPr lang="en-US" altLang="zh-CN" sz="1400" dirty="0" err="1">
                <a:solidFill>
                  <a:schemeClr val="bg1">
                    <a:lumMod val="50000"/>
                  </a:schemeClr>
                </a:solidFill>
              </a:rPr>
              <a:t>Siyu</a:t>
            </a:r>
            <a:r>
              <a:rPr lang="en-US" altLang="zh-CN" sz="1400" dirty="0">
                <a:solidFill>
                  <a:schemeClr val="bg1">
                    <a:lumMod val="50000"/>
                  </a:schemeClr>
                </a:solidFill>
              </a:rPr>
              <a:t> Tang, </a:t>
            </a:r>
            <a:r>
              <a:rPr lang="en-US" altLang="zh-CN" sz="1400" dirty="0" err="1">
                <a:solidFill>
                  <a:schemeClr val="bg1">
                    <a:lumMod val="50000"/>
                  </a:schemeClr>
                </a:solidFill>
              </a:rPr>
              <a:t>Bjoern</a:t>
            </a:r>
            <a:r>
              <a:rPr lang="en-US" altLang="zh-CN" sz="1400" dirty="0">
                <a:solidFill>
                  <a:schemeClr val="bg1">
                    <a:lumMod val="50000"/>
                  </a:schemeClr>
                </a:solidFill>
              </a:rPr>
              <a:t> Andres, </a:t>
            </a:r>
            <a:r>
              <a:rPr lang="en-US" altLang="zh-CN" sz="1400" dirty="0" err="1">
                <a:solidFill>
                  <a:schemeClr val="bg1">
                    <a:lumMod val="50000"/>
                  </a:schemeClr>
                </a:solidFill>
              </a:rPr>
              <a:t>Mykhaylo</a:t>
            </a:r>
            <a:r>
              <a:rPr lang="en-US" altLang="zh-CN" sz="1400" dirty="0">
                <a:solidFill>
                  <a:schemeClr val="bg1">
                    <a:lumMod val="50000"/>
                  </a:schemeClr>
                </a:solidFill>
              </a:rPr>
              <a:t> </a:t>
            </a:r>
            <a:r>
              <a:rPr lang="en-US" altLang="zh-CN" sz="1400" dirty="0" err="1">
                <a:solidFill>
                  <a:schemeClr val="bg1">
                    <a:lumMod val="50000"/>
                  </a:schemeClr>
                </a:solidFill>
              </a:rPr>
              <a:t>Andriluka</a:t>
            </a:r>
            <a:r>
              <a:rPr lang="en-US" altLang="zh-CN" sz="1400" dirty="0">
                <a:solidFill>
                  <a:schemeClr val="bg1">
                    <a:lumMod val="50000"/>
                  </a:schemeClr>
                </a:solidFill>
              </a:rPr>
              <a:t>, Peter </a:t>
            </a:r>
            <a:r>
              <a:rPr lang="en-US" altLang="zh-CN" sz="1400" dirty="0" err="1">
                <a:solidFill>
                  <a:schemeClr val="bg1">
                    <a:lumMod val="50000"/>
                  </a:schemeClr>
                </a:solidFill>
              </a:rPr>
              <a:t>Gehler</a:t>
            </a:r>
            <a:r>
              <a:rPr lang="en-US" altLang="zh-CN" sz="1400" dirty="0">
                <a:solidFill>
                  <a:schemeClr val="bg1">
                    <a:lumMod val="50000"/>
                  </a:schemeClr>
                </a:solidFill>
              </a:rPr>
              <a:t>, </a:t>
            </a:r>
            <a:r>
              <a:rPr lang="en-US" altLang="zh-CN" sz="1400" dirty="0" err="1">
                <a:solidFill>
                  <a:schemeClr val="bg1">
                    <a:lumMod val="50000"/>
                  </a:schemeClr>
                </a:solidFill>
              </a:rPr>
              <a:t>Bernt</a:t>
            </a:r>
            <a:r>
              <a:rPr lang="en-US" altLang="zh-CN" sz="1400" dirty="0">
                <a:solidFill>
                  <a:schemeClr val="bg1">
                    <a:lumMod val="50000"/>
                  </a:schemeClr>
                </a:solidFill>
              </a:rPr>
              <a:t> Schiele. </a:t>
            </a:r>
            <a:r>
              <a:rPr lang="en-US" altLang="zh-CN" sz="1400" dirty="0" err="1">
                <a:solidFill>
                  <a:schemeClr val="bg1">
                    <a:lumMod val="50000"/>
                  </a:schemeClr>
                </a:solidFill>
              </a:rPr>
              <a:t>Deepcut:joint</a:t>
            </a:r>
            <a:r>
              <a:rPr lang="en-US" altLang="zh-CN" sz="1400" dirty="0">
                <a:solidFill>
                  <a:schemeClr val="bg1">
                    <a:lumMod val="50000"/>
                  </a:schemeClr>
                </a:solidFill>
              </a:rPr>
              <a:t> subset partition and labeling for multi person pose estimation //Proceedings of the CVPR. Las Vegas, America, 2016: 3-7</a:t>
            </a:r>
          </a:p>
          <a:p>
            <a:pPr>
              <a:lnSpc>
                <a:spcPct val="120000"/>
              </a:lnSpc>
            </a:pPr>
            <a:r>
              <a:rPr lang="en-US" altLang="zh-CN" sz="1400" dirty="0">
                <a:solidFill>
                  <a:schemeClr val="bg1">
                    <a:lumMod val="50000"/>
                  </a:schemeClr>
                </a:solidFill>
              </a:rPr>
              <a:t>[6] </a:t>
            </a:r>
            <a:r>
              <a:rPr lang="en-US" altLang="zh-CN" sz="1400" dirty="0" err="1">
                <a:solidFill>
                  <a:schemeClr val="bg1">
                    <a:lumMod val="50000"/>
                  </a:schemeClr>
                </a:solidFill>
              </a:rPr>
              <a:t>Eldar</a:t>
            </a:r>
            <a:r>
              <a:rPr lang="en-US" altLang="zh-CN" sz="1400" dirty="0">
                <a:solidFill>
                  <a:schemeClr val="bg1">
                    <a:lumMod val="50000"/>
                  </a:schemeClr>
                </a:solidFill>
              </a:rPr>
              <a:t> </a:t>
            </a:r>
            <a:r>
              <a:rPr lang="en-US" altLang="zh-CN" sz="1400" dirty="0" err="1">
                <a:solidFill>
                  <a:schemeClr val="bg1">
                    <a:lumMod val="50000"/>
                  </a:schemeClr>
                </a:solidFill>
              </a:rPr>
              <a:t>Insafutdinov</a:t>
            </a:r>
            <a:r>
              <a:rPr lang="en-US" altLang="zh-CN" sz="1400" dirty="0">
                <a:solidFill>
                  <a:schemeClr val="bg1">
                    <a:lumMod val="50000"/>
                  </a:schemeClr>
                </a:solidFill>
              </a:rPr>
              <a:t>, Leonid </a:t>
            </a:r>
            <a:r>
              <a:rPr lang="en-US" altLang="zh-CN" sz="1400" dirty="0" err="1">
                <a:solidFill>
                  <a:schemeClr val="bg1">
                    <a:lumMod val="50000"/>
                  </a:schemeClr>
                </a:solidFill>
              </a:rPr>
              <a:t>Pishchulin</a:t>
            </a:r>
            <a:r>
              <a:rPr lang="en-US" altLang="zh-CN" sz="1400" dirty="0">
                <a:solidFill>
                  <a:schemeClr val="bg1">
                    <a:lumMod val="50000"/>
                  </a:schemeClr>
                </a:solidFill>
              </a:rPr>
              <a:t>, </a:t>
            </a:r>
            <a:r>
              <a:rPr lang="en-US" altLang="zh-CN" sz="1400" dirty="0" err="1">
                <a:solidFill>
                  <a:schemeClr val="bg1">
                    <a:lumMod val="50000"/>
                  </a:schemeClr>
                </a:solidFill>
              </a:rPr>
              <a:t>Bjoern</a:t>
            </a:r>
            <a:r>
              <a:rPr lang="en-US" altLang="zh-CN" sz="1400" dirty="0">
                <a:solidFill>
                  <a:schemeClr val="bg1">
                    <a:lumMod val="50000"/>
                  </a:schemeClr>
                </a:solidFill>
              </a:rPr>
              <a:t> Andres, </a:t>
            </a:r>
            <a:r>
              <a:rPr lang="en-US" altLang="zh-CN" sz="1400" dirty="0" err="1">
                <a:solidFill>
                  <a:schemeClr val="bg1">
                    <a:lumMod val="50000"/>
                  </a:schemeClr>
                </a:solidFill>
              </a:rPr>
              <a:t>Mykhaylo</a:t>
            </a:r>
            <a:r>
              <a:rPr lang="en-US" altLang="zh-CN" sz="1400" dirty="0">
                <a:solidFill>
                  <a:schemeClr val="bg1">
                    <a:lumMod val="50000"/>
                  </a:schemeClr>
                </a:solidFill>
              </a:rPr>
              <a:t> </a:t>
            </a:r>
            <a:r>
              <a:rPr lang="en-US" altLang="zh-CN" sz="1400" dirty="0" err="1">
                <a:solidFill>
                  <a:schemeClr val="bg1">
                    <a:lumMod val="50000"/>
                  </a:schemeClr>
                </a:solidFill>
              </a:rPr>
              <a:t>Androluka</a:t>
            </a:r>
            <a:r>
              <a:rPr lang="en-US" altLang="zh-CN" sz="1400" dirty="0">
                <a:solidFill>
                  <a:schemeClr val="bg1">
                    <a:lumMod val="50000"/>
                  </a:schemeClr>
                </a:solidFill>
              </a:rPr>
              <a:t>, </a:t>
            </a:r>
            <a:r>
              <a:rPr lang="en-US" altLang="zh-CN" sz="1400" dirty="0" err="1">
                <a:solidFill>
                  <a:schemeClr val="bg1">
                    <a:lumMod val="50000"/>
                  </a:schemeClr>
                </a:solidFill>
              </a:rPr>
              <a:t>Bernt</a:t>
            </a:r>
            <a:r>
              <a:rPr lang="en-US" altLang="zh-CN" sz="1400" dirty="0">
                <a:solidFill>
                  <a:schemeClr val="bg1">
                    <a:lumMod val="50000"/>
                  </a:schemeClr>
                </a:solidFill>
              </a:rPr>
              <a:t> Schiele. </a:t>
            </a:r>
            <a:r>
              <a:rPr lang="en-US" altLang="zh-CN" sz="1400" dirty="0" err="1">
                <a:solidFill>
                  <a:schemeClr val="bg1">
                    <a:lumMod val="50000"/>
                  </a:schemeClr>
                </a:solidFill>
              </a:rPr>
              <a:t>Deepercut:a</a:t>
            </a:r>
            <a:r>
              <a:rPr lang="en-US" altLang="zh-CN" sz="1400" dirty="0">
                <a:solidFill>
                  <a:schemeClr val="bg1">
                    <a:lumMod val="50000"/>
                  </a:schemeClr>
                </a:solidFill>
              </a:rPr>
              <a:t> </a:t>
            </a:r>
            <a:r>
              <a:rPr lang="en-US" altLang="zh-CN" sz="1400" dirty="0" err="1">
                <a:solidFill>
                  <a:schemeClr val="bg1">
                    <a:lumMod val="50000"/>
                  </a:schemeClr>
                </a:solidFill>
              </a:rPr>
              <a:t>deeper,stronger,and</a:t>
            </a:r>
            <a:r>
              <a:rPr lang="en-US" altLang="zh-CN" sz="1400" dirty="0">
                <a:solidFill>
                  <a:schemeClr val="bg1">
                    <a:lumMod val="50000"/>
                  </a:schemeClr>
                </a:solidFill>
              </a:rPr>
              <a:t> faster multi-person pose estimation model //Proceedings of the ECCV. Amsterdam, The Netherlands, 2016: 7-14</a:t>
            </a:r>
          </a:p>
          <a:p>
            <a:pPr>
              <a:lnSpc>
                <a:spcPct val="120000"/>
              </a:lnSpc>
            </a:pPr>
            <a:endParaRPr lang="zh-CN" altLang="en-US" sz="1600" dirty="0">
              <a:solidFill>
                <a:schemeClr val="bg1">
                  <a:lumMod val="50000"/>
                </a:schemeClr>
              </a:solidFill>
            </a:endParaRPr>
          </a:p>
          <a:p>
            <a:pPr>
              <a:lnSpc>
                <a:spcPct val="120000"/>
              </a:lnSpc>
            </a:pPr>
            <a:endParaRPr lang="en-US" altLang="zh-CN" sz="2400" dirty="0">
              <a:solidFill>
                <a:schemeClr val="accent1"/>
              </a:solidFill>
              <a:latin typeface="+mj-ea"/>
              <a:ea typeface="+mj-ea"/>
            </a:endParaRPr>
          </a:p>
        </p:txBody>
      </p:sp>
      <p:sp>
        <p:nvSpPr>
          <p:cNvPr id="2" name="文本框 1">
            <a:extLst>
              <a:ext uri="{FF2B5EF4-FFF2-40B4-BE49-F238E27FC236}">
                <a16:creationId xmlns:a16="http://schemas.microsoft.com/office/drawing/2014/main" id="{09AE50D6-5D44-412A-9947-86DF195C0B2E}"/>
              </a:ext>
            </a:extLst>
          </p:cNvPr>
          <p:cNvSpPr txBox="1"/>
          <p:nvPr/>
        </p:nvSpPr>
        <p:spPr>
          <a:xfrm>
            <a:off x="6619875" y="1035923"/>
            <a:ext cx="5356125" cy="5798510"/>
          </a:xfrm>
          <a:prstGeom prst="rect">
            <a:avLst/>
          </a:prstGeom>
          <a:noFill/>
        </p:spPr>
        <p:txBody>
          <a:bodyPr wrap="square" rtlCol="0">
            <a:spAutoFit/>
          </a:bodyPr>
          <a:lstStyle/>
          <a:p>
            <a:pPr>
              <a:lnSpc>
                <a:spcPct val="120000"/>
              </a:lnSpc>
            </a:pPr>
            <a:r>
              <a:rPr lang="en-US" altLang="zh-CN" sz="1600" dirty="0">
                <a:solidFill>
                  <a:schemeClr val="bg1">
                    <a:lumMod val="50000"/>
                  </a:schemeClr>
                </a:solidFill>
              </a:rPr>
              <a:t>[7] </a:t>
            </a:r>
            <a:r>
              <a:rPr lang="en-US" altLang="zh-CN" sz="1600" dirty="0" err="1">
                <a:solidFill>
                  <a:schemeClr val="bg1">
                    <a:lumMod val="50000"/>
                  </a:schemeClr>
                </a:solidFill>
              </a:rPr>
              <a:t>Kaiming</a:t>
            </a:r>
            <a:r>
              <a:rPr lang="en-US" altLang="zh-CN" sz="1600" dirty="0">
                <a:solidFill>
                  <a:schemeClr val="bg1">
                    <a:lumMod val="50000"/>
                  </a:schemeClr>
                </a:solidFill>
              </a:rPr>
              <a:t> He, </a:t>
            </a:r>
            <a:r>
              <a:rPr lang="en-US" altLang="zh-CN" sz="1600" dirty="0" err="1">
                <a:solidFill>
                  <a:schemeClr val="bg1">
                    <a:lumMod val="50000"/>
                  </a:schemeClr>
                </a:solidFill>
              </a:rPr>
              <a:t>Xiangyu</a:t>
            </a:r>
            <a:r>
              <a:rPr lang="en-US" altLang="zh-CN" sz="1600" dirty="0">
                <a:solidFill>
                  <a:schemeClr val="bg1">
                    <a:lumMod val="50000"/>
                  </a:schemeClr>
                </a:solidFill>
              </a:rPr>
              <a:t> Zhang, </a:t>
            </a:r>
            <a:r>
              <a:rPr lang="en-US" altLang="zh-CN" sz="1600" dirty="0" err="1">
                <a:solidFill>
                  <a:schemeClr val="bg1">
                    <a:lumMod val="50000"/>
                  </a:schemeClr>
                </a:solidFill>
              </a:rPr>
              <a:t>Shaoqing</a:t>
            </a:r>
            <a:r>
              <a:rPr lang="en-US" altLang="zh-CN" sz="1600" dirty="0">
                <a:solidFill>
                  <a:schemeClr val="bg1">
                    <a:lumMod val="50000"/>
                  </a:schemeClr>
                </a:solidFill>
              </a:rPr>
              <a:t> Ren, Jian Sun. Deep residual learning for image recognition //Proceedings of the CVPR. Las Vegas, America, 2016: 1-8</a:t>
            </a:r>
          </a:p>
          <a:p>
            <a:pPr>
              <a:lnSpc>
                <a:spcPct val="120000"/>
              </a:lnSpc>
            </a:pPr>
            <a:r>
              <a:rPr lang="en-US" altLang="zh-CN" sz="1600" dirty="0">
                <a:solidFill>
                  <a:schemeClr val="bg1">
                    <a:lumMod val="50000"/>
                  </a:schemeClr>
                </a:solidFill>
              </a:rPr>
              <a:t>[8] </a:t>
            </a:r>
            <a:r>
              <a:rPr lang="en-US" altLang="zh-CN" sz="1600" dirty="0" err="1">
                <a:solidFill>
                  <a:schemeClr val="bg1">
                    <a:lumMod val="50000"/>
                  </a:schemeClr>
                </a:solidFill>
              </a:rPr>
              <a:t>Zhe</a:t>
            </a:r>
            <a:r>
              <a:rPr lang="en-US" altLang="zh-CN" sz="1600" dirty="0">
                <a:solidFill>
                  <a:schemeClr val="bg1">
                    <a:lumMod val="50000"/>
                  </a:schemeClr>
                </a:solidFill>
              </a:rPr>
              <a:t> Cao, Tomas Simon, Shih-</a:t>
            </a:r>
            <a:r>
              <a:rPr lang="en-US" altLang="zh-CN" sz="1600" dirty="0" err="1">
                <a:solidFill>
                  <a:schemeClr val="bg1">
                    <a:lumMod val="50000"/>
                  </a:schemeClr>
                </a:solidFill>
              </a:rPr>
              <a:t>En</a:t>
            </a:r>
            <a:r>
              <a:rPr lang="en-US" altLang="zh-CN" sz="1600" dirty="0">
                <a:solidFill>
                  <a:schemeClr val="bg1">
                    <a:lumMod val="50000"/>
                  </a:schemeClr>
                </a:solidFill>
              </a:rPr>
              <a:t> Wei, </a:t>
            </a:r>
            <a:r>
              <a:rPr lang="en-US" altLang="zh-CN" sz="1600" dirty="0" err="1">
                <a:solidFill>
                  <a:schemeClr val="bg1">
                    <a:lumMod val="50000"/>
                  </a:schemeClr>
                </a:solidFill>
              </a:rPr>
              <a:t>Yaser</a:t>
            </a:r>
            <a:r>
              <a:rPr lang="en-US" altLang="zh-CN" sz="1600" dirty="0">
                <a:solidFill>
                  <a:schemeClr val="bg1">
                    <a:lumMod val="50000"/>
                  </a:schemeClr>
                </a:solidFill>
              </a:rPr>
              <a:t> Sheikh. Realtime multi-person 2d pose estimation using part affinity fields //Proceedings of the CVPR. Hawaii State, America, 2017: 1-7</a:t>
            </a:r>
          </a:p>
          <a:p>
            <a:pPr>
              <a:lnSpc>
                <a:spcPct val="120000"/>
              </a:lnSpc>
            </a:pPr>
            <a:r>
              <a:rPr lang="en-US" altLang="zh-CN" sz="1600" dirty="0">
                <a:solidFill>
                  <a:schemeClr val="bg1">
                    <a:lumMod val="50000"/>
                  </a:schemeClr>
                </a:solidFill>
              </a:rPr>
              <a:t>[9] Karen </a:t>
            </a:r>
            <a:r>
              <a:rPr lang="en-US" altLang="zh-CN" sz="1600" dirty="0" err="1">
                <a:solidFill>
                  <a:schemeClr val="bg1">
                    <a:lumMod val="50000"/>
                  </a:schemeClr>
                </a:solidFill>
              </a:rPr>
              <a:t>Simonyan</a:t>
            </a:r>
            <a:r>
              <a:rPr lang="en-US" altLang="zh-CN" sz="1600" dirty="0">
                <a:solidFill>
                  <a:schemeClr val="bg1">
                    <a:lumMod val="50000"/>
                  </a:schemeClr>
                </a:solidFill>
              </a:rPr>
              <a:t>, Andrew Zisserman. Very deep convolutional networks for large-scale image recognition //Proceedings of the ICLR. San Diego, America, 2015: 3-12</a:t>
            </a:r>
          </a:p>
          <a:p>
            <a:pPr>
              <a:lnSpc>
                <a:spcPct val="120000"/>
              </a:lnSpc>
            </a:pPr>
            <a:r>
              <a:rPr lang="en-US" altLang="zh-CN" sz="1600" dirty="0">
                <a:solidFill>
                  <a:schemeClr val="bg1">
                    <a:lumMod val="50000"/>
                  </a:schemeClr>
                </a:solidFill>
              </a:rPr>
              <a:t>[10] </a:t>
            </a:r>
            <a:r>
              <a:rPr lang="en-US" altLang="zh-CN" sz="1600" dirty="0" err="1">
                <a:solidFill>
                  <a:schemeClr val="bg1">
                    <a:lumMod val="50000"/>
                  </a:schemeClr>
                </a:solidFill>
              </a:rPr>
              <a:t>Haoshun</a:t>
            </a:r>
            <a:r>
              <a:rPr lang="en-US" altLang="zh-CN" sz="1600" dirty="0">
                <a:solidFill>
                  <a:schemeClr val="bg1">
                    <a:lumMod val="50000"/>
                  </a:schemeClr>
                </a:solidFill>
              </a:rPr>
              <a:t> Fang, </a:t>
            </a:r>
            <a:r>
              <a:rPr lang="en-US" altLang="zh-CN" sz="1600" dirty="0" err="1">
                <a:solidFill>
                  <a:schemeClr val="bg1">
                    <a:lumMod val="50000"/>
                  </a:schemeClr>
                </a:solidFill>
              </a:rPr>
              <a:t>Shuqin</a:t>
            </a:r>
            <a:r>
              <a:rPr lang="en-US" altLang="zh-CN" sz="1600" dirty="0">
                <a:solidFill>
                  <a:schemeClr val="bg1">
                    <a:lumMod val="50000"/>
                  </a:schemeClr>
                </a:solidFill>
              </a:rPr>
              <a:t> </a:t>
            </a:r>
            <a:r>
              <a:rPr lang="en-US" altLang="zh-CN" sz="1600" dirty="0" err="1">
                <a:solidFill>
                  <a:schemeClr val="bg1">
                    <a:lumMod val="50000"/>
                  </a:schemeClr>
                </a:solidFill>
              </a:rPr>
              <a:t>Xie</a:t>
            </a:r>
            <a:r>
              <a:rPr lang="en-US" altLang="zh-CN" sz="1600" dirty="0">
                <a:solidFill>
                  <a:schemeClr val="bg1">
                    <a:lumMod val="50000"/>
                  </a:schemeClr>
                </a:solidFill>
              </a:rPr>
              <a:t>, </a:t>
            </a:r>
            <a:r>
              <a:rPr lang="en-US" altLang="zh-CN" sz="1600" dirty="0" err="1">
                <a:solidFill>
                  <a:schemeClr val="bg1">
                    <a:lumMod val="50000"/>
                  </a:schemeClr>
                </a:solidFill>
              </a:rPr>
              <a:t>Cewu</a:t>
            </a:r>
            <a:r>
              <a:rPr lang="en-US" altLang="zh-CN" sz="1600" dirty="0">
                <a:solidFill>
                  <a:schemeClr val="bg1">
                    <a:lumMod val="50000"/>
                  </a:schemeClr>
                </a:solidFill>
              </a:rPr>
              <a:t> Lu. </a:t>
            </a:r>
            <a:r>
              <a:rPr lang="en-US" altLang="zh-CN" sz="1600" dirty="0" err="1">
                <a:solidFill>
                  <a:schemeClr val="bg1">
                    <a:lumMod val="50000"/>
                  </a:schemeClr>
                </a:solidFill>
              </a:rPr>
              <a:t>Rmpe:regional</a:t>
            </a:r>
            <a:r>
              <a:rPr lang="en-US" altLang="zh-CN" sz="1600" dirty="0">
                <a:solidFill>
                  <a:schemeClr val="bg1">
                    <a:lumMod val="50000"/>
                  </a:schemeClr>
                </a:solidFill>
              </a:rPr>
              <a:t> multi-person pose estimation //Proceedings of the ICCV. Venice, Italy, 2017: 4-8</a:t>
            </a:r>
          </a:p>
          <a:p>
            <a:pPr>
              <a:lnSpc>
                <a:spcPct val="120000"/>
              </a:lnSpc>
            </a:pPr>
            <a:r>
              <a:rPr lang="en-US" altLang="zh-CN" sz="1600" dirty="0">
                <a:solidFill>
                  <a:schemeClr val="bg1">
                    <a:lumMod val="50000"/>
                  </a:schemeClr>
                </a:solidFill>
              </a:rPr>
              <a:t>[11] Riza Alp </a:t>
            </a:r>
            <a:r>
              <a:rPr lang="en-US" altLang="zh-CN" sz="1600" dirty="0" err="1">
                <a:solidFill>
                  <a:schemeClr val="bg1">
                    <a:lumMod val="50000"/>
                  </a:schemeClr>
                </a:solidFill>
              </a:rPr>
              <a:t>Guler</a:t>
            </a:r>
            <a:r>
              <a:rPr lang="en-US" altLang="zh-CN" sz="1600" dirty="0">
                <a:solidFill>
                  <a:schemeClr val="bg1">
                    <a:lumMod val="50000"/>
                  </a:schemeClr>
                </a:solidFill>
              </a:rPr>
              <a:t>, Natalia </a:t>
            </a:r>
            <a:r>
              <a:rPr lang="en-US" altLang="zh-CN" sz="1600" dirty="0" err="1">
                <a:solidFill>
                  <a:schemeClr val="bg1">
                    <a:lumMod val="50000"/>
                  </a:schemeClr>
                </a:solidFill>
              </a:rPr>
              <a:t>Neverova</a:t>
            </a:r>
            <a:r>
              <a:rPr lang="en-US" altLang="zh-CN" sz="1600" dirty="0">
                <a:solidFill>
                  <a:schemeClr val="bg1">
                    <a:lumMod val="50000"/>
                  </a:schemeClr>
                </a:solidFill>
              </a:rPr>
              <a:t>, </a:t>
            </a:r>
            <a:r>
              <a:rPr lang="en-US" altLang="zh-CN" sz="1600" dirty="0" err="1">
                <a:solidFill>
                  <a:schemeClr val="bg1">
                    <a:lumMod val="50000"/>
                  </a:schemeClr>
                </a:solidFill>
              </a:rPr>
              <a:t>Iasonas</a:t>
            </a:r>
            <a:r>
              <a:rPr lang="en-US" altLang="zh-CN" sz="1600" dirty="0">
                <a:solidFill>
                  <a:schemeClr val="bg1">
                    <a:lumMod val="50000"/>
                  </a:schemeClr>
                </a:solidFill>
              </a:rPr>
              <a:t> Kokkinos. </a:t>
            </a:r>
            <a:r>
              <a:rPr lang="en-US" altLang="zh-CN" sz="1600" dirty="0" err="1">
                <a:solidFill>
                  <a:schemeClr val="bg1">
                    <a:lumMod val="50000"/>
                  </a:schemeClr>
                </a:solidFill>
              </a:rPr>
              <a:t>Densepose:dense</a:t>
            </a:r>
            <a:r>
              <a:rPr lang="en-US" altLang="zh-CN" sz="1600" dirty="0">
                <a:solidFill>
                  <a:schemeClr val="bg1">
                    <a:lumMod val="50000"/>
                  </a:schemeClr>
                </a:solidFill>
              </a:rPr>
              <a:t> human pose estimation in the wild. </a:t>
            </a:r>
            <a:r>
              <a:rPr lang="en-US" altLang="zh-CN" sz="1600" dirty="0" err="1">
                <a:solidFill>
                  <a:schemeClr val="bg1">
                    <a:lumMod val="50000"/>
                  </a:schemeClr>
                </a:solidFill>
              </a:rPr>
              <a:t>arXiv</a:t>
            </a:r>
            <a:r>
              <a:rPr lang="en-US" altLang="zh-CN" sz="1600" dirty="0">
                <a:solidFill>
                  <a:schemeClr val="bg1">
                    <a:lumMod val="50000"/>
                  </a:schemeClr>
                </a:solidFill>
              </a:rPr>
              <a:t>, 2018: 3-10</a:t>
            </a:r>
          </a:p>
          <a:p>
            <a:endParaRPr lang="zh-CN" altLang="en-US" dirty="0"/>
          </a:p>
        </p:txBody>
      </p:sp>
    </p:spTree>
    <p:extLst>
      <p:ext uri="{BB962C8B-B14F-4D97-AF65-F5344CB8AC3E}">
        <p14:creationId xmlns:p14="http://schemas.microsoft.com/office/powerpoint/2010/main" val="599515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5209" y="285750"/>
            <a:ext cx="11629747" cy="6286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4" name="矩形 3"/>
          <p:cNvSpPr/>
          <p:nvPr/>
        </p:nvSpPr>
        <p:spPr>
          <a:xfrm>
            <a:off x="4964922" y="2923741"/>
            <a:ext cx="2262158" cy="1089529"/>
          </a:xfrm>
          <a:prstGeom prst="rect">
            <a:avLst/>
          </a:prstGeom>
        </p:spPr>
        <p:txBody>
          <a:bodyPr wrap="none">
            <a:spAutoFit/>
          </a:bodyPr>
          <a:lstStyle/>
          <a:p>
            <a:pPr algn="ctr">
              <a:lnSpc>
                <a:spcPct val="120000"/>
              </a:lnSpc>
            </a:pPr>
            <a:r>
              <a:rPr lang="en-US" altLang="zh-CN" sz="5400" dirty="0">
                <a:solidFill>
                  <a:schemeClr val="bg1"/>
                </a:solidFill>
                <a:latin typeface="+mn-ea"/>
              </a:rPr>
              <a:t>THANKS</a:t>
            </a:r>
            <a:endParaRPr lang="zh-CN" altLang="en-US" sz="5400" dirty="0">
              <a:solidFill>
                <a:schemeClr val="bg1"/>
              </a:solidFill>
              <a:latin typeface="+mn-ea"/>
            </a:endParaRPr>
          </a:p>
        </p:txBody>
      </p:sp>
    </p:spTree>
    <p:extLst>
      <p:ext uri="{BB962C8B-B14F-4D97-AF65-F5344CB8AC3E}">
        <p14:creationId xmlns:p14="http://schemas.microsoft.com/office/powerpoint/2010/main" val="2699925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7061846" y="2213540"/>
            <a:ext cx="2835671" cy="1210368"/>
            <a:chOff x="817928" y="2521258"/>
            <a:chExt cx="2835670" cy="1210368"/>
          </a:xfrm>
        </p:grpSpPr>
        <p:sp>
          <p:nvSpPr>
            <p:cNvPr id="4" name="矩形 3"/>
            <p:cNvSpPr/>
            <p:nvPr/>
          </p:nvSpPr>
          <p:spPr>
            <a:xfrm>
              <a:off x="817928" y="2521258"/>
              <a:ext cx="2835669" cy="830997"/>
            </a:xfrm>
            <a:prstGeom prst="rect">
              <a:avLst/>
            </a:prstGeom>
          </p:spPr>
          <p:txBody>
            <a:bodyPr wrap="square">
              <a:spAutoFit/>
            </a:bodyPr>
            <a:lstStyle/>
            <a:p>
              <a:pPr>
                <a:lnSpc>
                  <a:spcPct val="120000"/>
                </a:lnSpc>
              </a:pPr>
              <a:r>
                <a:rPr lang="zh-CN" altLang="en-US" sz="4000" b="1" dirty="0">
                  <a:solidFill>
                    <a:schemeClr val="accent1"/>
                  </a:solidFill>
                  <a:latin typeface="+mj-ea"/>
                  <a:ea typeface="+mj-ea"/>
                </a:rPr>
                <a:t>研究背景</a:t>
              </a:r>
            </a:p>
          </p:txBody>
        </p:sp>
        <p:sp>
          <p:nvSpPr>
            <p:cNvPr id="7" name="文本框 6"/>
            <p:cNvSpPr txBox="1"/>
            <p:nvPr/>
          </p:nvSpPr>
          <p:spPr>
            <a:xfrm>
              <a:off x="817929" y="3283481"/>
              <a:ext cx="2835669" cy="323165"/>
            </a:xfrm>
            <a:prstGeom prst="rect">
              <a:avLst/>
            </a:prstGeom>
            <a:noFill/>
          </p:spPr>
          <p:txBody>
            <a:bodyPr wrap="square" rtlCol="0">
              <a:spAutoFit/>
            </a:bodyPr>
            <a:lstStyle/>
            <a:p>
              <a:r>
                <a:rPr lang="en-US" altLang="zh-CN" sz="1500" dirty="0">
                  <a:solidFill>
                    <a:schemeClr val="tx1">
                      <a:lumMod val="85000"/>
                      <a:lumOff val="15000"/>
                    </a:schemeClr>
                  </a:solidFill>
                  <a:latin typeface="+mn-ea"/>
                </a:rPr>
                <a:t>Research Background</a:t>
              </a:r>
            </a:p>
          </p:txBody>
        </p:sp>
        <p:cxnSp>
          <p:nvCxnSpPr>
            <p:cNvPr id="9" name="直接连接符 8"/>
            <p:cNvCxnSpPr/>
            <p:nvPr/>
          </p:nvCxnSpPr>
          <p:spPr>
            <a:xfrm>
              <a:off x="907676" y="3731626"/>
              <a:ext cx="2146763"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0" y="3702702"/>
            <a:ext cx="12192000" cy="874250"/>
            <a:chOff x="-13448" y="3662361"/>
            <a:chExt cx="9157448" cy="874250"/>
          </a:xfrm>
        </p:grpSpPr>
        <p:sp>
          <p:nvSpPr>
            <p:cNvPr id="14" name="任意多边形 13"/>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07014"/>
                <a:gd name="connsiteX1" fmla="*/ 1600200 w 9130553"/>
                <a:gd name="connsiteY1" fmla="*/ 191 h 807014"/>
                <a:gd name="connsiteX2" fmla="*/ 4020671 w 9130553"/>
                <a:gd name="connsiteY2" fmla="*/ 376709 h 807014"/>
                <a:gd name="connsiteX3" fmla="*/ 6494929 w 9130553"/>
                <a:gd name="connsiteY3" fmla="*/ 807014 h 807014"/>
                <a:gd name="connsiteX4" fmla="*/ 9130553 w 9130553"/>
                <a:gd name="connsiteY4" fmla="*/ 551520 h 807014"/>
                <a:gd name="connsiteX0" fmla="*/ 0 w 9130553"/>
                <a:gd name="connsiteY0" fmla="*/ 336367 h 739779"/>
                <a:gd name="connsiteX1" fmla="*/ 1600200 w 9130553"/>
                <a:gd name="connsiteY1" fmla="*/ 191 h 739779"/>
                <a:gd name="connsiteX2" fmla="*/ 4020671 w 9130553"/>
                <a:gd name="connsiteY2" fmla="*/ 376709 h 739779"/>
                <a:gd name="connsiteX3" fmla="*/ 6252882 w 9130553"/>
                <a:gd name="connsiteY3" fmla="*/ 739779 h 739779"/>
                <a:gd name="connsiteX4" fmla="*/ 9130553 w 9130553"/>
                <a:gd name="connsiteY4" fmla="*/ 551520 h 739779"/>
                <a:gd name="connsiteX0" fmla="*/ 0 w 9130553"/>
                <a:gd name="connsiteY0" fmla="*/ 336367 h 744225"/>
                <a:gd name="connsiteX1" fmla="*/ 1600200 w 9130553"/>
                <a:gd name="connsiteY1" fmla="*/ 191 h 744225"/>
                <a:gd name="connsiteX2" fmla="*/ 4020671 w 9130553"/>
                <a:gd name="connsiteY2" fmla="*/ 376709 h 744225"/>
                <a:gd name="connsiteX3" fmla="*/ 6252882 w 9130553"/>
                <a:gd name="connsiteY3" fmla="*/ 739779 h 744225"/>
                <a:gd name="connsiteX4" fmla="*/ 9130553 w 9130553"/>
                <a:gd name="connsiteY4" fmla="*/ 551520 h 74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2077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zh-CN" altLang="en-US" dirty="0"/>
              <a:t>研究背景</a:t>
            </a:r>
            <a:endParaRPr lang="en-US" altLang="zh-CN" dirty="0"/>
          </a:p>
        </p:txBody>
      </p:sp>
      <p:sp>
        <p:nvSpPr>
          <p:cNvPr id="3" name="文本占位符 2"/>
          <p:cNvSpPr>
            <a:spLocks noGrp="1"/>
          </p:cNvSpPr>
          <p:nvPr>
            <p:ph type="body" sz="quarter" idx="11"/>
          </p:nvPr>
        </p:nvSpPr>
        <p:spPr/>
        <p:txBody>
          <a:bodyPr/>
          <a:lstStyle/>
          <a:p>
            <a:r>
              <a:rPr lang="en-US" altLang="zh-CN" dirty="0"/>
              <a:t>Research Background</a:t>
            </a:r>
          </a:p>
          <a:p>
            <a:endParaRPr lang="en-US" altLang="zh-CN" dirty="0"/>
          </a:p>
        </p:txBody>
      </p:sp>
      <p:sp>
        <p:nvSpPr>
          <p:cNvPr id="10" name="矩形 9">
            <a:extLst>
              <a:ext uri="{FF2B5EF4-FFF2-40B4-BE49-F238E27FC236}">
                <a16:creationId xmlns:a16="http://schemas.microsoft.com/office/drawing/2014/main" id="{28C53510-5D22-4082-B11F-4F02AEF618F8}"/>
              </a:ext>
            </a:extLst>
          </p:cNvPr>
          <p:cNvSpPr/>
          <p:nvPr/>
        </p:nvSpPr>
        <p:spPr>
          <a:xfrm>
            <a:off x="1333060" y="1578655"/>
            <a:ext cx="9525879" cy="1200329"/>
          </a:xfrm>
          <a:prstGeom prst="rect">
            <a:avLst/>
          </a:prstGeom>
        </p:spPr>
        <p:txBody>
          <a:bodyPr wrap="square">
            <a:spAutoFit/>
          </a:bodyPr>
          <a:lstStyle/>
          <a:p>
            <a:pPr algn="ctr"/>
            <a:r>
              <a:rPr lang="zh-CN" altLang="zh-CN" dirty="0"/>
              <a:t>近年来，随着人工智能技术研究的不断深入，计算机视觉领域也取得了长足的发展，对人的姿态、动作识别和行为理解逐渐成为计算机视觉领域研究的重点。</a:t>
            </a:r>
            <a:endParaRPr lang="en-US" altLang="zh-CN" dirty="0"/>
          </a:p>
          <a:p>
            <a:pPr algn="ctr"/>
            <a:r>
              <a:rPr lang="zh-CN" altLang="zh-CN" dirty="0"/>
              <a:t>人体姿态识别的应用范围十分广泛，可用于人机交互、影视制作、运动分析、游戏娱乐以及智能监控等各种领域。</a:t>
            </a:r>
            <a:endParaRPr lang="zh-CN" altLang="en-US" dirty="0"/>
          </a:p>
        </p:txBody>
      </p:sp>
      <p:pic>
        <p:nvPicPr>
          <p:cNvPr id="11" name="图片 10">
            <a:extLst>
              <a:ext uri="{FF2B5EF4-FFF2-40B4-BE49-F238E27FC236}">
                <a16:creationId xmlns:a16="http://schemas.microsoft.com/office/drawing/2014/main" id="{48C44F06-87AA-47F8-B07C-8F0F4DD08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1836" y="3340897"/>
            <a:ext cx="3396073" cy="2023286"/>
          </a:xfrm>
          <a:prstGeom prst="rect">
            <a:avLst/>
          </a:prstGeom>
        </p:spPr>
      </p:pic>
      <p:pic>
        <p:nvPicPr>
          <p:cNvPr id="13" name="图片 12">
            <a:extLst>
              <a:ext uri="{FF2B5EF4-FFF2-40B4-BE49-F238E27FC236}">
                <a16:creationId xmlns:a16="http://schemas.microsoft.com/office/drawing/2014/main" id="{268A9B6F-F974-45E7-9539-D0CFD840E9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04184" y="3340897"/>
            <a:ext cx="3219061" cy="2023286"/>
          </a:xfrm>
          <a:prstGeom prst="rect">
            <a:avLst/>
          </a:prstGeom>
        </p:spPr>
      </p:pic>
      <p:pic>
        <p:nvPicPr>
          <p:cNvPr id="15" name="图片 14">
            <a:extLst>
              <a:ext uri="{FF2B5EF4-FFF2-40B4-BE49-F238E27FC236}">
                <a16:creationId xmlns:a16="http://schemas.microsoft.com/office/drawing/2014/main" id="{CE8B2482-84E2-470A-AD04-7835D7E5A96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046" r="12160"/>
          <a:stretch/>
        </p:blipFill>
        <p:spPr>
          <a:xfrm>
            <a:off x="363895" y="3340897"/>
            <a:ext cx="3321698" cy="2023286"/>
          </a:xfrm>
          <a:prstGeom prst="rect">
            <a:avLst/>
          </a:prstGeom>
        </p:spPr>
      </p:pic>
      <p:sp>
        <p:nvSpPr>
          <p:cNvPr id="16" name="文本框 15">
            <a:extLst>
              <a:ext uri="{FF2B5EF4-FFF2-40B4-BE49-F238E27FC236}">
                <a16:creationId xmlns:a16="http://schemas.microsoft.com/office/drawing/2014/main" id="{182413CA-F83A-4407-84A8-95F27DD40996}"/>
              </a:ext>
            </a:extLst>
          </p:cNvPr>
          <p:cNvSpPr txBox="1"/>
          <p:nvPr/>
        </p:nvSpPr>
        <p:spPr>
          <a:xfrm>
            <a:off x="1147665" y="5561045"/>
            <a:ext cx="1436915" cy="523220"/>
          </a:xfrm>
          <a:prstGeom prst="rect">
            <a:avLst/>
          </a:prstGeom>
          <a:noFill/>
        </p:spPr>
        <p:txBody>
          <a:bodyPr wrap="square" rtlCol="0">
            <a:spAutoFit/>
          </a:bodyPr>
          <a:lstStyle/>
          <a:p>
            <a:pPr algn="ctr"/>
            <a:r>
              <a:rPr lang="zh-CN" altLang="en-US" sz="1400" dirty="0"/>
              <a:t>人体姿态识别应用与智能监控</a:t>
            </a:r>
          </a:p>
        </p:txBody>
      </p:sp>
      <p:sp>
        <p:nvSpPr>
          <p:cNvPr id="17" name="文本框 16">
            <a:extLst>
              <a:ext uri="{FF2B5EF4-FFF2-40B4-BE49-F238E27FC236}">
                <a16:creationId xmlns:a16="http://schemas.microsoft.com/office/drawing/2014/main" id="{241C40B5-E64F-4ED8-B27E-4EACC00305D2}"/>
              </a:ext>
            </a:extLst>
          </p:cNvPr>
          <p:cNvSpPr txBox="1"/>
          <p:nvPr/>
        </p:nvSpPr>
        <p:spPr>
          <a:xfrm>
            <a:off x="9321414" y="5561045"/>
            <a:ext cx="1436915" cy="523220"/>
          </a:xfrm>
          <a:prstGeom prst="rect">
            <a:avLst/>
          </a:prstGeom>
          <a:noFill/>
        </p:spPr>
        <p:txBody>
          <a:bodyPr wrap="square" rtlCol="0">
            <a:spAutoFit/>
          </a:bodyPr>
          <a:lstStyle/>
          <a:p>
            <a:pPr algn="ctr"/>
            <a:r>
              <a:rPr lang="zh-CN" altLang="en-US" sz="1400" dirty="0"/>
              <a:t>人体姿态识别应用于影视制作</a:t>
            </a:r>
          </a:p>
        </p:txBody>
      </p:sp>
      <p:sp>
        <p:nvSpPr>
          <p:cNvPr id="18" name="文本框 17">
            <a:extLst>
              <a:ext uri="{FF2B5EF4-FFF2-40B4-BE49-F238E27FC236}">
                <a16:creationId xmlns:a16="http://schemas.microsoft.com/office/drawing/2014/main" id="{37B2D363-12B9-42CE-8235-2D1E216359A8}"/>
              </a:ext>
            </a:extLst>
          </p:cNvPr>
          <p:cNvSpPr txBox="1"/>
          <p:nvPr/>
        </p:nvSpPr>
        <p:spPr>
          <a:xfrm>
            <a:off x="5295256" y="5561045"/>
            <a:ext cx="1436915" cy="523220"/>
          </a:xfrm>
          <a:prstGeom prst="rect">
            <a:avLst/>
          </a:prstGeom>
          <a:noFill/>
        </p:spPr>
        <p:txBody>
          <a:bodyPr wrap="square" rtlCol="0">
            <a:spAutoFit/>
          </a:bodyPr>
          <a:lstStyle/>
          <a:p>
            <a:pPr algn="ctr"/>
            <a:r>
              <a:rPr lang="zh-CN" altLang="en-US" sz="1400" dirty="0"/>
              <a:t>人体姿态识别应用于动作分析</a:t>
            </a:r>
          </a:p>
        </p:txBody>
      </p:sp>
    </p:spTree>
    <p:extLst>
      <p:ext uri="{BB962C8B-B14F-4D97-AF65-F5344CB8AC3E}">
        <p14:creationId xmlns:p14="http://schemas.microsoft.com/office/powerpoint/2010/main" val="3937599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7061846" y="2213540"/>
            <a:ext cx="2835671" cy="1210368"/>
            <a:chOff x="817928" y="2521258"/>
            <a:chExt cx="2835670" cy="1210368"/>
          </a:xfrm>
        </p:grpSpPr>
        <p:sp>
          <p:nvSpPr>
            <p:cNvPr id="4" name="矩形 3"/>
            <p:cNvSpPr/>
            <p:nvPr/>
          </p:nvSpPr>
          <p:spPr>
            <a:xfrm>
              <a:off x="817928" y="2521258"/>
              <a:ext cx="2835669" cy="830997"/>
            </a:xfrm>
            <a:prstGeom prst="rect">
              <a:avLst/>
            </a:prstGeom>
          </p:spPr>
          <p:txBody>
            <a:bodyPr wrap="square">
              <a:spAutoFit/>
            </a:bodyPr>
            <a:lstStyle/>
            <a:p>
              <a:pPr>
                <a:lnSpc>
                  <a:spcPct val="120000"/>
                </a:lnSpc>
              </a:pPr>
              <a:r>
                <a:rPr lang="zh-CN" altLang="en-US" sz="4000" b="1" dirty="0">
                  <a:solidFill>
                    <a:schemeClr val="accent1"/>
                  </a:solidFill>
                  <a:latin typeface="+mj-ea"/>
                  <a:ea typeface="+mj-ea"/>
                </a:rPr>
                <a:t>研究方案</a:t>
              </a:r>
            </a:p>
          </p:txBody>
        </p:sp>
        <p:sp>
          <p:nvSpPr>
            <p:cNvPr id="7" name="文本框 6"/>
            <p:cNvSpPr txBox="1"/>
            <p:nvPr/>
          </p:nvSpPr>
          <p:spPr>
            <a:xfrm>
              <a:off x="817929" y="3283481"/>
              <a:ext cx="2835669" cy="323165"/>
            </a:xfrm>
            <a:prstGeom prst="rect">
              <a:avLst/>
            </a:prstGeom>
            <a:noFill/>
          </p:spPr>
          <p:txBody>
            <a:bodyPr wrap="square" rtlCol="0">
              <a:spAutoFit/>
            </a:bodyPr>
            <a:lstStyle/>
            <a:p>
              <a:r>
                <a:rPr lang="en-US" altLang="zh-CN" sz="1500" dirty="0">
                  <a:solidFill>
                    <a:schemeClr val="tx1">
                      <a:lumMod val="85000"/>
                      <a:lumOff val="15000"/>
                    </a:schemeClr>
                  </a:solidFill>
                  <a:latin typeface="+mn-ea"/>
                </a:rPr>
                <a:t>Research Approach</a:t>
              </a:r>
            </a:p>
          </p:txBody>
        </p:sp>
        <p:cxnSp>
          <p:nvCxnSpPr>
            <p:cNvPr id="9" name="直接连接符 8"/>
            <p:cNvCxnSpPr/>
            <p:nvPr/>
          </p:nvCxnSpPr>
          <p:spPr>
            <a:xfrm>
              <a:off x="907676" y="3731626"/>
              <a:ext cx="2146763"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0" y="3702702"/>
            <a:ext cx="12192000" cy="874250"/>
            <a:chOff x="-13448" y="3662361"/>
            <a:chExt cx="9157448" cy="874250"/>
          </a:xfrm>
        </p:grpSpPr>
        <p:sp>
          <p:nvSpPr>
            <p:cNvPr id="14" name="任意多边形 13"/>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07014"/>
                <a:gd name="connsiteX1" fmla="*/ 1600200 w 9130553"/>
                <a:gd name="connsiteY1" fmla="*/ 191 h 807014"/>
                <a:gd name="connsiteX2" fmla="*/ 4020671 w 9130553"/>
                <a:gd name="connsiteY2" fmla="*/ 376709 h 807014"/>
                <a:gd name="connsiteX3" fmla="*/ 6494929 w 9130553"/>
                <a:gd name="connsiteY3" fmla="*/ 807014 h 807014"/>
                <a:gd name="connsiteX4" fmla="*/ 9130553 w 9130553"/>
                <a:gd name="connsiteY4" fmla="*/ 551520 h 807014"/>
                <a:gd name="connsiteX0" fmla="*/ 0 w 9130553"/>
                <a:gd name="connsiteY0" fmla="*/ 336367 h 739779"/>
                <a:gd name="connsiteX1" fmla="*/ 1600200 w 9130553"/>
                <a:gd name="connsiteY1" fmla="*/ 191 h 739779"/>
                <a:gd name="connsiteX2" fmla="*/ 4020671 w 9130553"/>
                <a:gd name="connsiteY2" fmla="*/ 376709 h 739779"/>
                <a:gd name="connsiteX3" fmla="*/ 6252882 w 9130553"/>
                <a:gd name="connsiteY3" fmla="*/ 739779 h 739779"/>
                <a:gd name="connsiteX4" fmla="*/ 9130553 w 9130553"/>
                <a:gd name="connsiteY4" fmla="*/ 551520 h 739779"/>
                <a:gd name="connsiteX0" fmla="*/ 0 w 9130553"/>
                <a:gd name="connsiteY0" fmla="*/ 336367 h 744225"/>
                <a:gd name="connsiteX1" fmla="*/ 1600200 w 9130553"/>
                <a:gd name="connsiteY1" fmla="*/ 191 h 744225"/>
                <a:gd name="connsiteX2" fmla="*/ 4020671 w 9130553"/>
                <a:gd name="connsiteY2" fmla="*/ 376709 h 744225"/>
                <a:gd name="connsiteX3" fmla="*/ 6252882 w 9130553"/>
                <a:gd name="connsiteY3" fmla="*/ 739779 h 744225"/>
                <a:gd name="connsiteX4" fmla="*/ 9130553 w 9130553"/>
                <a:gd name="connsiteY4" fmla="*/ 551520 h 74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06516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16000" y="372812"/>
            <a:ext cx="6557333" cy="416571"/>
          </a:xfrm>
        </p:spPr>
        <p:txBody>
          <a:bodyPr>
            <a:normAutofit lnSpcReduction="10000"/>
          </a:bodyPr>
          <a:lstStyle/>
          <a:p>
            <a:r>
              <a:rPr lang="zh-CN" altLang="en-US" dirty="0"/>
              <a:t>研究方案</a:t>
            </a:r>
            <a:endParaRPr lang="en-US" altLang="zh-CN" dirty="0"/>
          </a:p>
        </p:txBody>
      </p:sp>
      <p:sp>
        <p:nvSpPr>
          <p:cNvPr id="3" name="文本占位符 2"/>
          <p:cNvSpPr>
            <a:spLocks noGrp="1"/>
          </p:cNvSpPr>
          <p:nvPr>
            <p:ph type="body" sz="quarter" idx="11"/>
          </p:nvPr>
        </p:nvSpPr>
        <p:spPr>
          <a:xfrm>
            <a:off x="216000" y="738285"/>
            <a:ext cx="6557333" cy="323301"/>
          </a:xfrm>
        </p:spPr>
        <p:txBody>
          <a:bodyPr/>
          <a:lstStyle/>
          <a:p>
            <a:r>
              <a:rPr lang="en-US" altLang="zh-CN" dirty="0"/>
              <a:t>Research</a:t>
            </a:r>
            <a:r>
              <a:rPr lang="zh-CN" altLang="en-US" dirty="0"/>
              <a:t> </a:t>
            </a:r>
            <a:r>
              <a:rPr lang="en-US" altLang="zh-CN" dirty="0"/>
              <a:t>Approach</a:t>
            </a:r>
            <a:endParaRPr lang="zh-CN" altLang="en-US" dirty="0"/>
          </a:p>
        </p:txBody>
      </p:sp>
      <p:sp>
        <p:nvSpPr>
          <p:cNvPr id="26" name="文本占位符 1">
            <a:extLst>
              <a:ext uri="{FF2B5EF4-FFF2-40B4-BE49-F238E27FC236}">
                <a16:creationId xmlns:a16="http://schemas.microsoft.com/office/drawing/2014/main" id="{D5DB14F8-5707-4CB7-A219-54A07CDF1DC4}"/>
              </a:ext>
            </a:extLst>
          </p:cNvPr>
          <p:cNvSpPr txBox="1">
            <a:spLocks/>
          </p:cNvSpPr>
          <p:nvPr/>
        </p:nvSpPr>
        <p:spPr>
          <a:xfrm>
            <a:off x="4698326" y="2051142"/>
            <a:ext cx="3684634" cy="737993"/>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bg1">
                    <a:lumMod val="50000"/>
                  </a:schemeClr>
                </a:solidFill>
              </a:rPr>
              <a:t>基于深度图的人体姿态识别算法</a:t>
            </a:r>
            <a:endParaRPr lang="en-US" altLang="zh-CN" sz="1600" dirty="0">
              <a:solidFill>
                <a:schemeClr val="bg1">
                  <a:lumMod val="50000"/>
                </a:schemeClr>
              </a:solidFill>
            </a:endParaRPr>
          </a:p>
          <a:p>
            <a:r>
              <a:rPr lang="zh-CN" altLang="en-US" sz="1600" dirty="0">
                <a:solidFill>
                  <a:schemeClr val="bg1">
                    <a:lumMod val="50000"/>
                  </a:schemeClr>
                </a:solidFill>
              </a:rPr>
              <a:t>基于</a:t>
            </a:r>
            <a:r>
              <a:rPr lang="en-US" altLang="zh-CN" sz="1600" dirty="0">
                <a:solidFill>
                  <a:schemeClr val="bg1">
                    <a:lumMod val="50000"/>
                  </a:schemeClr>
                </a:solidFill>
              </a:rPr>
              <a:t>RGB</a:t>
            </a:r>
            <a:r>
              <a:rPr lang="zh-CN" altLang="en-US" sz="1600" dirty="0">
                <a:solidFill>
                  <a:schemeClr val="bg1">
                    <a:lumMod val="50000"/>
                  </a:schemeClr>
                </a:solidFill>
              </a:rPr>
              <a:t>图像的人体姿态识别算法  </a:t>
            </a:r>
            <a:r>
              <a:rPr lang="zh-CN" altLang="en-US" sz="1600" b="1" dirty="0">
                <a:solidFill>
                  <a:srgbClr val="FFC000"/>
                </a:solidFill>
              </a:rPr>
              <a:t>√</a:t>
            </a:r>
            <a:endParaRPr lang="en-US" altLang="zh-CN" sz="1600" b="1" dirty="0">
              <a:solidFill>
                <a:srgbClr val="FFC000"/>
              </a:solidFill>
            </a:endParaRPr>
          </a:p>
        </p:txBody>
      </p:sp>
      <p:grpSp>
        <p:nvGrpSpPr>
          <p:cNvPr id="27" name="组合 26">
            <a:extLst>
              <a:ext uri="{FF2B5EF4-FFF2-40B4-BE49-F238E27FC236}">
                <a16:creationId xmlns:a16="http://schemas.microsoft.com/office/drawing/2014/main" id="{C7C228F0-709F-41CB-ADD9-84BBB4F3E038}"/>
              </a:ext>
            </a:extLst>
          </p:cNvPr>
          <p:cNvGrpSpPr/>
          <p:nvPr/>
        </p:nvGrpSpPr>
        <p:grpSpPr>
          <a:xfrm>
            <a:off x="4396112" y="1427059"/>
            <a:ext cx="3684632" cy="488968"/>
            <a:chOff x="1065090" y="1228702"/>
            <a:chExt cx="3684629" cy="488968"/>
          </a:xfrm>
        </p:grpSpPr>
        <p:sp>
          <p:nvSpPr>
            <p:cNvPr id="35" name="椭圆 34">
              <a:extLst>
                <a:ext uri="{FF2B5EF4-FFF2-40B4-BE49-F238E27FC236}">
                  <a16:creationId xmlns:a16="http://schemas.microsoft.com/office/drawing/2014/main" id="{00CDE920-71D0-4F23-843B-0D7FF1328DCB}"/>
                </a:ext>
              </a:extLst>
            </p:cNvPr>
            <p:cNvSpPr>
              <a:spLocks noChangeAspect="1"/>
            </p:cNvSpPr>
            <p:nvPr/>
          </p:nvSpPr>
          <p:spPr>
            <a:xfrm>
              <a:off x="1065090" y="1470236"/>
              <a:ext cx="144000" cy="144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FD09128B-8353-4959-AEEC-4E6D33FC27B2}"/>
                </a:ext>
              </a:extLst>
            </p:cNvPr>
            <p:cNvSpPr/>
            <p:nvPr/>
          </p:nvSpPr>
          <p:spPr>
            <a:xfrm>
              <a:off x="1367304" y="1228702"/>
              <a:ext cx="3382415" cy="398379"/>
            </a:xfrm>
            <a:prstGeom prst="rect">
              <a:avLst/>
            </a:prstGeom>
          </p:spPr>
          <p:txBody>
            <a:bodyPr wrap="square">
              <a:spAutoFit/>
            </a:bodyPr>
            <a:lstStyle/>
            <a:p>
              <a:pPr>
                <a:lnSpc>
                  <a:spcPct val="120000"/>
                </a:lnSpc>
              </a:pPr>
              <a:r>
                <a:rPr lang="en-US" altLang="zh-CN" dirty="0">
                  <a:solidFill>
                    <a:schemeClr val="accent1"/>
                  </a:solidFill>
                  <a:latin typeface="+mn-ea"/>
                </a:rPr>
                <a:t>1</a:t>
              </a:r>
              <a:r>
                <a:rPr lang="zh-CN" altLang="en-US" dirty="0">
                  <a:solidFill>
                    <a:schemeClr val="accent1"/>
                  </a:solidFill>
                  <a:latin typeface="+mn-ea"/>
                </a:rPr>
                <a:t>、人体姿态识别算法</a:t>
              </a:r>
            </a:p>
          </p:txBody>
        </p:sp>
        <p:cxnSp>
          <p:nvCxnSpPr>
            <p:cNvPr id="39" name="直接连接符 38">
              <a:extLst>
                <a:ext uri="{FF2B5EF4-FFF2-40B4-BE49-F238E27FC236}">
                  <a16:creationId xmlns:a16="http://schemas.microsoft.com/office/drawing/2014/main" id="{C0AB3211-C8D7-49FA-AAAA-6FBB8CB631BC}"/>
                </a:ext>
              </a:extLst>
            </p:cNvPr>
            <p:cNvCxnSpPr>
              <a:cxnSpLocks/>
            </p:cNvCxnSpPr>
            <p:nvPr/>
          </p:nvCxnSpPr>
          <p:spPr>
            <a:xfrm>
              <a:off x="1469942" y="1717670"/>
              <a:ext cx="2103685"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40" name="组合 39">
            <a:extLst>
              <a:ext uri="{FF2B5EF4-FFF2-40B4-BE49-F238E27FC236}">
                <a16:creationId xmlns:a16="http://schemas.microsoft.com/office/drawing/2014/main" id="{381467AD-B495-4505-BEFD-152DE01B9FBE}"/>
              </a:ext>
            </a:extLst>
          </p:cNvPr>
          <p:cNvGrpSpPr/>
          <p:nvPr/>
        </p:nvGrpSpPr>
        <p:grpSpPr>
          <a:xfrm>
            <a:off x="4396112" y="2924249"/>
            <a:ext cx="3028577" cy="450728"/>
            <a:chOff x="1065090" y="1274470"/>
            <a:chExt cx="3028575" cy="450728"/>
          </a:xfrm>
        </p:grpSpPr>
        <p:sp>
          <p:nvSpPr>
            <p:cNvPr id="41" name="等腰三角形 40">
              <a:extLst>
                <a:ext uri="{FF2B5EF4-FFF2-40B4-BE49-F238E27FC236}">
                  <a16:creationId xmlns:a16="http://schemas.microsoft.com/office/drawing/2014/main" id="{5DB81732-07BC-4724-9223-06EF91B0D5D5}"/>
                </a:ext>
              </a:extLst>
            </p:cNvPr>
            <p:cNvSpPr>
              <a:spLocks noChangeAspect="1"/>
            </p:cNvSpPr>
            <p:nvPr/>
          </p:nvSpPr>
          <p:spPr>
            <a:xfrm>
              <a:off x="1065090" y="1470236"/>
              <a:ext cx="144000" cy="144000"/>
            </a:xfrm>
            <a:prstGeom prst="triangl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816868EC-32E6-4FBD-A9F2-269DB560D248}"/>
                </a:ext>
              </a:extLst>
            </p:cNvPr>
            <p:cNvSpPr/>
            <p:nvPr/>
          </p:nvSpPr>
          <p:spPr>
            <a:xfrm>
              <a:off x="1367304" y="1274470"/>
              <a:ext cx="2726361" cy="398379"/>
            </a:xfrm>
            <a:prstGeom prst="rect">
              <a:avLst/>
            </a:prstGeom>
          </p:spPr>
          <p:txBody>
            <a:bodyPr wrap="square">
              <a:spAutoFit/>
            </a:bodyPr>
            <a:lstStyle/>
            <a:p>
              <a:pPr>
                <a:lnSpc>
                  <a:spcPct val="120000"/>
                </a:lnSpc>
              </a:pPr>
              <a:r>
                <a:rPr lang="en-US" altLang="zh-CN" dirty="0">
                  <a:solidFill>
                    <a:schemeClr val="accent1"/>
                  </a:solidFill>
                  <a:latin typeface="+mn-ea"/>
                </a:rPr>
                <a:t>2</a:t>
              </a:r>
              <a:r>
                <a:rPr lang="zh-CN" altLang="en-US" dirty="0">
                  <a:solidFill>
                    <a:schemeClr val="accent1"/>
                  </a:solidFill>
                  <a:latin typeface="+mn-ea"/>
                </a:rPr>
                <a:t>、人体姿态识别的实现</a:t>
              </a:r>
            </a:p>
          </p:txBody>
        </p:sp>
        <p:cxnSp>
          <p:nvCxnSpPr>
            <p:cNvPr id="43" name="直接连接符 42">
              <a:extLst>
                <a:ext uri="{FF2B5EF4-FFF2-40B4-BE49-F238E27FC236}">
                  <a16:creationId xmlns:a16="http://schemas.microsoft.com/office/drawing/2014/main" id="{EB11D1EC-97DF-4F5F-9400-0593827FFC19}"/>
                </a:ext>
              </a:extLst>
            </p:cNvPr>
            <p:cNvCxnSpPr>
              <a:cxnSpLocks/>
            </p:cNvCxnSpPr>
            <p:nvPr/>
          </p:nvCxnSpPr>
          <p:spPr>
            <a:xfrm>
              <a:off x="1495857" y="1725198"/>
              <a:ext cx="2143084"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sp>
        <p:nvSpPr>
          <p:cNvPr id="44" name="文本占位符 1">
            <a:extLst>
              <a:ext uri="{FF2B5EF4-FFF2-40B4-BE49-F238E27FC236}">
                <a16:creationId xmlns:a16="http://schemas.microsoft.com/office/drawing/2014/main" id="{630BFDBC-E76D-4311-AEAB-27E2AD6AB829}"/>
              </a:ext>
            </a:extLst>
          </p:cNvPr>
          <p:cNvSpPr txBox="1">
            <a:spLocks/>
          </p:cNvSpPr>
          <p:nvPr/>
        </p:nvSpPr>
        <p:spPr>
          <a:xfrm>
            <a:off x="4698326" y="3617913"/>
            <a:ext cx="3684634" cy="737993"/>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bg1">
                    <a:lumMod val="50000"/>
                  </a:schemeClr>
                </a:solidFill>
              </a:rPr>
              <a:t>基于计算机视角的人体姿态识别</a:t>
            </a:r>
            <a:endParaRPr lang="en-US" altLang="zh-CN" sz="1600" dirty="0">
              <a:solidFill>
                <a:schemeClr val="bg1">
                  <a:lumMod val="50000"/>
                </a:schemeClr>
              </a:solidFill>
            </a:endParaRPr>
          </a:p>
          <a:p>
            <a:r>
              <a:rPr lang="zh-CN" altLang="en-US" sz="1600" dirty="0">
                <a:solidFill>
                  <a:schemeClr val="bg1">
                    <a:lumMod val="50000"/>
                  </a:schemeClr>
                </a:solidFill>
              </a:rPr>
              <a:t>基于运动捕获技术的人体姿态识别  </a:t>
            </a:r>
            <a:r>
              <a:rPr lang="zh-CN" altLang="en-US" sz="1600" b="1" dirty="0">
                <a:solidFill>
                  <a:srgbClr val="FFC000"/>
                </a:solidFill>
              </a:rPr>
              <a:t>√</a:t>
            </a:r>
            <a:endParaRPr lang="en-US" altLang="zh-CN" sz="1600" b="1" dirty="0">
              <a:solidFill>
                <a:srgbClr val="FFC000"/>
              </a:solidFill>
            </a:endParaRPr>
          </a:p>
        </p:txBody>
      </p:sp>
      <p:grpSp>
        <p:nvGrpSpPr>
          <p:cNvPr id="45" name="组合 44">
            <a:extLst>
              <a:ext uri="{FF2B5EF4-FFF2-40B4-BE49-F238E27FC236}">
                <a16:creationId xmlns:a16="http://schemas.microsoft.com/office/drawing/2014/main" id="{59AF691D-DB9C-414B-890F-2ACA0F6DF6B1}"/>
              </a:ext>
            </a:extLst>
          </p:cNvPr>
          <p:cNvGrpSpPr/>
          <p:nvPr/>
        </p:nvGrpSpPr>
        <p:grpSpPr>
          <a:xfrm>
            <a:off x="4396112" y="4451523"/>
            <a:ext cx="3684632" cy="555481"/>
            <a:chOff x="1065090" y="1274470"/>
            <a:chExt cx="3684630" cy="555481"/>
          </a:xfrm>
        </p:grpSpPr>
        <p:sp>
          <p:nvSpPr>
            <p:cNvPr id="46" name="菱形 45">
              <a:extLst>
                <a:ext uri="{FF2B5EF4-FFF2-40B4-BE49-F238E27FC236}">
                  <a16:creationId xmlns:a16="http://schemas.microsoft.com/office/drawing/2014/main" id="{D5D156BD-1EAE-4C1F-8D78-9260ECEEB21C}"/>
                </a:ext>
              </a:extLst>
            </p:cNvPr>
            <p:cNvSpPr>
              <a:spLocks noChangeAspect="1"/>
            </p:cNvSpPr>
            <p:nvPr/>
          </p:nvSpPr>
          <p:spPr>
            <a:xfrm>
              <a:off x="1065090" y="1470236"/>
              <a:ext cx="144000" cy="144000"/>
            </a:xfrm>
            <a:prstGeom prst="diamond">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236F5331-75F2-491A-8B38-AE0FF5207913}"/>
                </a:ext>
              </a:extLst>
            </p:cNvPr>
            <p:cNvSpPr/>
            <p:nvPr/>
          </p:nvSpPr>
          <p:spPr>
            <a:xfrm>
              <a:off x="1367304" y="1274470"/>
              <a:ext cx="3382416" cy="398379"/>
            </a:xfrm>
            <a:prstGeom prst="rect">
              <a:avLst/>
            </a:prstGeom>
          </p:spPr>
          <p:txBody>
            <a:bodyPr wrap="square">
              <a:spAutoFit/>
            </a:bodyPr>
            <a:lstStyle/>
            <a:p>
              <a:pPr>
                <a:lnSpc>
                  <a:spcPct val="120000"/>
                </a:lnSpc>
              </a:pPr>
              <a:r>
                <a:rPr lang="en-US" altLang="zh-CN" dirty="0">
                  <a:solidFill>
                    <a:schemeClr val="accent1"/>
                  </a:solidFill>
                  <a:latin typeface="+mn-ea"/>
                </a:rPr>
                <a:t>3</a:t>
              </a:r>
              <a:r>
                <a:rPr lang="zh-CN" altLang="en-US" dirty="0">
                  <a:solidFill>
                    <a:schemeClr val="accent1"/>
                  </a:solidFill>
                  <a:latin typeface="+mn-ea"/>
                </a:rPr>
                <a:t>、人体姿态识别方法的类型</a:t>
              </a:r>
            </a:p>
          </p:txBody>
        </p:sp>
        <p:cxnSp>
          <p:nvCxnSpPr>
            <p:cNvPr id="49" name="直接连接符 48">
              <a:extLst>
                <a:ext uri="{FF2B5EF4-FFF2-40B4-BE49-F238E27FC236}">
                  <a16:creationId xmlns:a16="http://schemas.microsoft.com/office/drawing/2014/main" id="{8EAAA0B0-8181-462F-A048-3A5FABF8CD5D}"/>
                </a:ext>
              </a:extLst>
            </p:cNvPr>
            <p:cNvCxnSpPr>
              <a:cxnSpLocks/>
            </p:cNvCxnSpPr>
            <p:nvPr/>
          </p:nvCxnSpPr>
          <p:spPr>
            <a:xfrm>
              <a:off x="1469942" y="1829951"/>
              <a:ext cx="2952770"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sp>
        <p:nvSpPr>
          <p:cNvPr id="50" name="文本占位符 1">
            <a:extLst>
              <a:ext uri="{FF2B5EF4-FFF2-40B4-BE49-F238E27FC236}">
                <a16:creationId xmlns:a16="http://schemas.microsoft.com/office/drawing/2014/main" id="{4A3ACA9C-E805-4663-814D-18E7D6F96911}"/>
              </a:ext>
            </a:extLst>
          </p:cNvPr>
          <p:cNvSpPr txBox="1">
            <a:spLocks/>
          </p:cNvSpPr>
          <p:nvPr/>
        </p:nvSpPr>
        <p:spPr>
          <a:xfrm>
            <a:off x="4704268" y="5184684"/>
            <a:ext cx="3684634" cy="73799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500" dirty="0">
                <a:solidFill>
                  <a:schemeClr val="bg1">
                    <a:lumMod val="50000"/>
                  </a:schemeClr>
                </a:solidFill>
              </a:rPr>
              <a:t>单人姿态识别</a:t>
            </a:r>
            <a:endParaRPr lang="en-US" altLang="zh-CN" sz="1500" dirty="0">
              <a:solidFill>
                <a:schemeClr val="bg1">
                  <a:lumMod val="50000"/>
                </a:schemeClr>
              </a:solidFill>
            </a:endParaRPr>
          </a:p>
          <a:p>
            <a:r>
              <a:rPr lang="zh-CN" altLang="en-US" sz="1500" dirty="0">
                <a:solidFill>
                  <a:schemeClr val="bg1">
                    <a:lumMod val="50000"/>
                  </a:schemeClr>
                </a:solidFill>
              </a:rPr>
              <a:t>多人姿态识别  </a:t>
            </a:r>
            <a:endParaRPr lang="en-US" altLang="zh-CN" sz="1500" b="1" dirty="0">
              <a:solidFill>
                <a:srgbClr val="FFC000"/>
              </a:solidFill>
            </a:endParaRPr>
          </a:p>
        </p:txBody>
      </p:sp>
    </p:spTree>
    <p:extLst>
      <p:ext uri="{BB962C8B-B14F-4D97-AF65-F5344CB8AC3E}">
        <p14:creationId xmlns:p14="http://schemas.microsoft.com/office/powerpoint/2010/main" val="3281055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7061846" y="2213540"/>
            <a:ext cx="2835671" cy="1210368"/>
            <a:chOff x="817928" y="2521258"/>
            <a:chExt cx="2835670" cy="1210368"/>
          </a:xfrm>
        </p:grpSpPr>
        <p:sp>
          <p:nvSpPr>
            <p:cNvPr id="4" name="矩形 3"/>
            <p:cNvSpPr/>
            <p:nvPr/>
          </p:nvSpPr>
          <p:spPr>
            <a:xfrm>
              <a:off x="817928" y="2521258"/>
              <a:ext cx="2835669" cy="830997"/>
            </a:xfrm>
            <a:prstGeom prst="rect">
              <a:avLst/>
            </a:prstGeom>
          </p:spPr>
          <p:txBody>
            <a:bodyPr wrap="square">
              <a:spAutoFit/>
            </a:bodyPr>
            <a:lstStyle/>
            <a:p>
              <a:pPr>
                <a:lnSpc>
                  <a:spcPct val="120000"/>
                </a:lnSpc>
              </a:pPr>
              <a:r>
                <a:rPr lang="zh-CN" altLang="en-US" sz="4000" b="1" dirty="0">
                  <a:solidFill>
                    <a:schemeClr val="accent1"/>
                  </a:solidFill>
                  <a:latin typeface="+mj-ea"/>
                  <a:ea typeface="+mj-ea"/>
                </a:rPr>
                <a:t>研究成果</a:t>
              </a:r>
            </a:p>
          </p:txBody>
        </p:sp>
        <p:sp>
          <p:nvSpPr>
            <p:cNvPr id="7" name="文本框 6"/>
            <p:cNvSpPr txBox="1"/>
            <p:nvPr/>
          </p:nvSpPr>
          <p:spPr>
            <a:xfrm>
              <a:off x="817929" y="3283481"/>
              <a:ext cx="2835669" cy="323165"/>
            </a:xfrm>
            <a:prstGeom prst="rect">
              <a:avLst/>
            </a:prstGeom>
            <a:noFill/>
          </p:spPr>
          <p:txBody>
            <a:bodyPr wrap="square" rtlCol="0">
              <a:spAutoFit/>
            </a:bodyPr>
            <a:lstStyle/>
            <a:p>
              <a:r>
                <a:rPr lang="en-US" altLang="zh-CN" sz="1500" dirty="0">
                  <a:solidFill>
                    <a:schemeClr val="tx1">
                      <a:lumMod val="85000"/>
                      <a:lumOff val="15000"/>
                    </a:schemeClr>
                  </a:solidFill>
                  <a:latin typeface="+mn-ea"/>
                </a:rPr>
                <a:t>Research Result</a:t>
              </a:r>
            </a:p>
          </p:txBody>
        </p:sp>
        <p:cxnSp>
          <p:nvCxnSpPr>
            <p:cNvPr id="9" name="直接连接符 8"/>
            <p:cNvCxnSpPr/>
            <p:nvPr/>
          </p:nvCxnSpPr>
          <p:spPr>
            <a:xfrm>
              <a:off x="907676" y="3731626"/>
              <a:ext cx="2146763" cy="0"/>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0" y="3702702"/>
            <a:ext cx="12192000" cy="874250"/>
            <a:chOff x="-13448" y="3662361"/>
            <a:chExt cx="9157448" cy="874250"/>
          </a:xfrm>
        </p:grpSpPr>
        <p:sp>
          <p:nvSpPr>
            <p:cNvPr id="14" name="任意多边形 13"/>
            <p:cNvSpPr/>
            <p:nvPr/>
          </p:nvSpPr>
          <p:spPr>
            <a:xfrm>
              <a:off x="-13447" y="3662361"/>
              <a:ext cx="9157447" cy="744225"/>
            </a:xfrm>
            <a:custGeom>
              <a:avLst/>
              <a:gdLst>
                <a:gd name="connsiteX0" fmla="*/ 0 w 9130553"/>
                <a:gd name="connsiteY0" fmla="*/ 336367 h 771245"/>
                <a:gd name="connsiteX1" fmla="*/ 1600200 w 9130553"/>
                <a:gd name="connsiteY1" fmla="*/ 191 h 771245"/>
                <a:gd name="connsiteX2" fmla="*/ 4020671 w 9130553"/>
                <a:gd name="connsiteY2" fmla="*/ 376709 h 771245"/>
                <a:gd name="connsiteX3" fmla="*/ 5472953 w 9130553"/>
                <a:gd name="connsiteY3" fmla="*/ 672544 h 771245"/>
                <a:gd name="connsiteX4" fmla="*/ 6494929 w 9130553"/>
                <a:gd name="connsiteY4" fmla="*/ 766673 h 771245"/>
                <a:gd name="connsiteX5" fmla="*/ 9130553 w 9130553"/>
                <a:gd name="connsiteY5" fmla="*/ 551520 h 771245"/>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10090"/>
                <a:gd name="connsiteX1" fmla="*/ 1600200 w 9130553"/>
                <a:gd name="connsiteY1" fmla="*/ 191 h 810090"/>
                <a:gd name="connsiteX2" fmla="*/ 4020671 w 9130553"/>
                <a:gd name="connsiteY2" fmla="*/ 376709 h 810090"/>
                <a:gd name="connsiteX3" fmla="*/ 5472953 w 9130553"/>
                <a:gd name="connsiteY3" fmla="*/ 672544 h 810090"/>
                <a:gd name="connsiteX4" fmla="*/ 6494929 w 9130553"/>
                <a:gd name="connsiteY4" fmla="*/ 807014 h 810090"/>
                <a:gd name="connsiteX5" fmla="*/ 9130553 w 9130553"/>
                <a:gd name="connsiteY5" fmla="*/ 551520 h 810090"/>
                <a:gd name="connsiteX0" fmla="*/ 0 w 9130553"/>
                <a:gd name="connsiteY0" fmla="*/ 336367 h 807014"/>
                <a:gd name="connsiteX1" fmla="*/ 1600200 w 9130553"/>
                <a:gd name="connsiteY1" fmla="*/ 191 h 807014"/>
                <a:gd name="connsiteX2" fmla="*/ 4020671 w 9130553"/>
                <a:gd name="connsiteY2" fmla="*/ 376709 h 807014"/>
                <a:gd name="connsiteX3" fmla="*/ 6494929 w 9130553"/>
                <a:gd name="connsiteY3" fmla="*/ 807014 h 807014"/>
                <a:gd name="connsiteX4" fmla="*/ 9130553 w 9130553"/>
                <a:gd name="connsiteY4" fmla="*/ 551520 h 807014"/>
                <a:gd name="connsiteX0" fmla="*/ 0 w 9130553"/>
                <a:gd name="connsiteY0" fmla="*/ 336367 h 739779"/>
                <a:gd name="connsiteX1" fmla="*/ 1600200 w 9130553"/>
                <a:gd name="connsiteY1" fmla="*/ 191 h 739779"/>
                <a:gd name="connsiteX2" fmla="*/ 4020671 w 9130553"/>
                <a:gd name="connsiteY2" fmla="*/ 376709 h 739779"/>
                <a:gd name="connsiteX3" fmla="*/ 6252882 w 9130553"/>
                <a:gd name="connsiteY3" fmla="*/ 739779 h 739779"/>
                <a:gd name="connsiteX4" fmla="*/ 9130553 w 9130553"/>
                <a:gd name="connsiteY4" fmla="*/ 551520 h 739779"/>
                <a:gd name="connsiteX0" fmla="*/ 0 w 9130553"/>
                <a:gd name="connsiteY0" fmla="*/ 336367 h 744225"/>
                <a:gd name="connsiteX1" fmla="*/ 1600200 w 9130553"/>
                <a:gd name="connsiteY1" fmla="*/ 191 h 744225"/>
                <a:gd name="connsiteX2" fmla="*/ 4020671 w 9130553"/>
                <a:gd name="connsiteY2" fmla="*/ 376709 h 744225"/>
                <a:gd name="connsiteX3" fmla="*/ 6252882 w 9130553"/>
                <a:gd name="connsiteY3" fmla="*/ 739779 h 744225"/>
                <a:gd name="connsiteX4" fmla="*/ 9130553 w 9130553"/>
                <a:gd name="connsiteY4" fmla="*/ 551520 h 74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0553" h="744225">
                  <a:moveTo>
                    <a:pt x="0" y="336367"/>
                  </a:moveTo>
                  <a:cubicBezTo>
                    <a:pt x="465044" y="164917"/>
                    <a:pt x="930088" y="-6533"/>
                    <a:pt x="1600200" y="191"/>
                  </a:cubicBezTo>
                  <a:cubicBezTo>
                    <a:pt x="2270312" y="6915"/>
                    <a:pt x="3245224" y="253444"/>
                    <a:pt x="4020671" y="376709"/>
                  </a:cubicBezTo>
                  <a:cubicBezTo>
                    <a:pt x="4796118" y="499974"/>
                    <a:pt x="5212977" y="710644"/>
                    <a:pt x="6252882" y="739779"/>
                  </a:cubicBezTo>
                  <a:cubicBezTo>
                    <a:pt x="7292787" y="768914"/>
                    <a:pt x="8117541" y="649011"/>
                    <a:pt x="9130553" y="551520"/>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3448" y="3810260"/>
              <a:ext cx="9157447" cy="632221"/>
            </a:xfrm>
            <a:custGeom>
              <a:avLst/>
              <a:gdLst>
                <a:gd name="connsiteX0" fmla="*/ 0 w 9144000"/>
                <a:gd name="connsiteY0" fmla="*/ 430515 h 632221"/>
                <a:gd name="connsiteX1" fmla="*/ 2944906 w 9144000"/>
                <a:gd name="connsiteY1" fmla="*/ 210 h 632221"/>
                <a:gd name="connsiteX2" fmla="*/ 5795682 w 9144000"/>
                <a:gd name="connsiteY2" fmla="*/ 376727 h 632221"/>
                <a:gd name="connsiteX3" fmla="*/ 9144000 w 9144000"/>
                <a:gd name="connsiteY3" fmla="*/ 632221 h 632221"/>
              </a:gdLst>
              <a:ahLst/>
              <a:cxnLst>
                <a:cxn ang="0">
                  <a:pos x="connsiteX0" y="connsiteY0"/>
                </a:cxn>
                <a:cxn ang="0">
                  <a:pos x="connsiteX1" y="connsiteY1"/>
                </a:cxn>
                <a:cxn ang="0">
                  <a:pos x="connsiteX2" y="connsiteY2"/>
                </a:cxn>
                <a:cxn ang="0">
                  <a:pos x="connsiteX3" y="connsiteY3"/>
                </a:cxn>
              </a:cxnLst>
              <a:rect l="l" t="t" r="r" b="b"/>
              <a:pathLst>
                <a:path w="9144000" h="632221">
                  <a:moveTo>
                    <a:pt x="0" y="430515"/>
                  </a:moveTo>
                  <a:cubicBezTo>
                    <a:pt x="989479" y="219845"/>
                    <a:pt x="1978959" y="9175"/>
                    <a:pt x="2944906" y="210"/>
                  </a:cubicBezTo>
                  <a:cubicBezTo>
                    <a:pt x="3910853" y="-8755"/>
                    <a:pt x="4762500" y="271392"/>
                    <a:pt x="5795682" y="376727"/>
                  </a:cubicBezTo>
                  <a:cubicBezTo>
                    <a:pt x="6828864" y="482062"/>
                    <a:pt x="7986432" y="557141"/>
                    <a:pt x="9144000" y="632221"/>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3447" y="4116434"/>
              <a:ext cx="9157447" cy="420177"/>
            </a:xfrm>
            <a:custGeom>
              <a:avLst/>
              <a:gdLst>
                <a:gd name="connsiteX0" fmla="*/ 0 w 9157447"/>
                <a:gd name="connsiteY0" fmla="*/ 420177 h 420177"/>
                <a:gd name="connsiteX1" fmla="*/ 5647765 w 9157447"/>
                <a:gd name="connsiteY1" fmla="*/ 3318 h 420177"/>
                <a:gd name="connsiteX2" fmla="*/ 9157447 w 9157447"/>
                <a:gd name="connsiteY2" fmla="*/ 258812 h 420177"/>
              </a:gdLst>
              <a:ahLst/>
              <a:cxnLst>
                <a:cxn ang="0">
                  <a:pos x="connsiteX0" y="connsiteY0"/>
                </a:cxn>
                <a:cxn ang="0">
                  <a:pos x="connsiteX1" y="connsiteY1"/>
                </a:cxn>
                <a:cxn ang="0">
                  <a:pos x="connsiteX2" y="connsiteY2"/>
                </a:cxn>
              </a:cxnLst>
              <a:rect l="l" t="t" r="r" b="b"/>
              <a:pathLst>
                <a:path w="9157447" h="420177">
                  <a:moveTo>
                    <a:pt x="0" y="420177"/>
                  </a:moveTo>
                  <a:cubicBezTo>
                    <a:pt x="2060762" y="225194"/>
                    <a:pt x="4121524" y="30212"/>
                    <a:pt x="5647765" y="3318"/>
                  </a:cubicBezTo>
                  <a:cubicBezTo>
                    <a:pt x="7174006" y="-23576"/>
                    <a:pt x="8165726" y="117618"/>
                    <a:pt x="9157447" y="258812"/>
                  </a:cubicBezTo>
                </a:path>
              </a:pathLst>
            </a:custGeom>
            <a:noFill/>
            <a:ln w="6350">
              <a:solidFill>
                <a:srgbClr val="2C4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05522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zh-CN" altLang="en-US" dirty="0"/>
              <a:t>单人姿态识别</a:t>
            </a:r>
            <a:endParaRPr lang="en-US" altLang="zh-CN" dirty="0"/>
          </a:p>
        </p:txBody>
      </p:sp>
      <p:sp>
        <p:nvSpPr>
          <p:cNvPr id="3" name="文本占位符 2"/>
          <p:cNvSpPr>
            <a:spLocks noGrp="1"/>
          </p:cNvSpPr>
          <p:nvPr>
            <p:ph type="body" sz="quarter" idx="11"/>
          </p:nvPr>
        </p:nvSpPr>
        <p:spPr/>
        <p:txBody>
          <a:bodyPr/>
          <a:lstStyle/>
          <a:p>
            <a:r>
              <a:rPr lang="en-US" altLang="zh-CN" dirty="0"/>
              <a:t>Single-person Gesture Recognition</a:t>
            </a:r>
            <a:endParaRPr lang="zh-CN" altLang="en-US" dirty="0"/>
          </a:p>
          <a:p>
            <a:endParaRPr lang="zh-CN" altLang="en-US" dirty="0"/>
          </a:p>
        </p:txBody>
      </p:sp>
      <p:sp>
        <p:nvSpPr>
          <p:cNvPr id="8" name="文本框 7">
            <a:extLst>
              <a:ext uri="{FF2B5EF4-FFF2-40B4-BE49-F238E27FC236}">
                <a16:creationId xmlns:a16="http://schemas.microsoft.com/office/drawing/2014/main" id="{54187185-12FF-4E80-9AE5-C17E82DD48FC}"/>
              </a:ext>
            </a:extLst>
          </p:cNvPr>
          <p:cNvSpPr txBox="1"/>
          <p:nvPr/>
        </p:nvSpPr>
        <p:spPr>
          <a:xfrm>
            <a:off x="215999" y="1709841"/>
            <a:ext cx="6557333" cy="400110"/>
          </a:xfrm>
          <a:prstGeom prst="rect">
            <a:avLst/>
          </a:prstGeom>
          <a:noFill/>
        </p:spPr>
        <p:txBody>
          <a:bodyPr wrap="square" rtlCol="0">
            <a:spAutoFit/>
          </a:bodyPr>
          <a:lstStyle/>
          <a:p>
            <a:r>
              <a:rPr lang="zh-CN" altLang="en-US" sz="2000" dirty="0">
                <a:solidFill>
                  <a:schemeClr val="bg1">
                    <a:lumMod val="50000"/>
                  </a:schemeClr>
                </a:solidFill>
              </a:rPr>
              <a:t>一、单人姿态识别评价指标</a:t>
            </a:r>
          </a:p>
        </p:txBody>
      </p:sp>
      <p:sp>
        <p:nvSpPr>
          <p:cNvPr id="9" name="文本框 8">
            <a:extLst>
              <a:ext uri="{FF2B5EF4-FFF2-40B4-BE49-F238E27FC236}">
                <a16:creationId xmlns:a16="http://schemas.microsoft.com/office/drawing/2014/main" id="{F284FBC2-8CEB-4683-9C3A-1335200DB056}"/>
              </a:ext>
            </a:extLst>
          </p:cNvPr>
          <p:cNvSpPr txBox="1"/>
          <p:nvPr/>
        </p:nvSpPr>
        <p:spPr>
          <a:xfrm>
            <a:off x="215999" y="2338619"/>
            <a:ext cx="6489601" cy="2031325"/>
          </a:xfrm>
          <a:prstGeom prst="rect">
            <a:avLst/>
          </a:prstGeom>
          <a:noFill/>
        </p:spPr>
        <p:txBody>
          <a:bodyPr wrap="square" rtlCol="0">
            <a:spAutoFit/>
          </a:bodyPr>
          <a:lstStyle/>
          <a:p>
            <a:r>
              <a:rPr lang="en-US" altLang="zh-CN" dirty="0">
                <a:solidFill>
                  <a:schemeClr val="bg1">
                    <a:lumMod val="50000"/>
                  </a:schemeClr>
                </a:solidFill>
              </a:rPr>
              <a:t>1</a:t>
            </a:r>
            <a:r>
              <a:rPr lang="zh-CN" altLang="en-US" dirty="0">
                <a:solidFill>
                  <a:schemeClr val="bg1">
                    <a:lumMod val="50000"/>
                  </a:schemeClr>
                </a:solidFill>
              </a:rPr>
              <a:t>、评价方法：</a:t>
            </a:r>
            <a:r>
              <a:rPr lang="en-US" altLang="zh-CN" dirty="0">
                <a:solidFill>
                  <a:schemeClr val="bg1">
                    <a:lumMod val="50000"/>
                  </a:schemeClr>
                </a:solidFill>
              </a:rPr>
              <a:t>PCK</a:t>
            </a:r>
            <a:r>
              <a:rPr lang="zh-CN" altLang="en-US" dirty="0">
                <a:solidFill>
                  <a:schemeClr val="bg1">
                    <a:lumMod val="50000"/>
                  </a:schemeClr>
                </a:solidFill>
              </a:rPr>
              <a:t>（</a:t>
            </a:r>
            <a:r>
              <a:rPr lang="en-US" altLang="zh-CN" dirty="0">
                <a:solidFill>
                  <a:schemeClr val="bg1">
                    <a:lumMod val="50000"/>
                  </a:schemeClr>
                </a:solidFill>
              </a:rPr>
              <a:t>Percentage of Correct Key points</a:t>
            </a:r>
            <a:r>
              <a:rPr lang="zh-CN" altLang="en-US" dirty="0">
                <a:solidFill>
                  <a:schemeClr val="bg1">
                    <a:lumMod val="50000"/>
                  </a:schemeClr>
                </a:solidFill>
              </a:rPr>
              <a:t>）                关键点正确估计的比例：检测的关键点与其对应的标签之间的归一化距离小于设定阈值的比例。</a:t>
            </a:r>
            <a:endParaRPr lang="en-US" altLang="zh-CN" dirty="0">
              <a:solidFill>
                <a:schemeClr val="bg1">
                  <a:lumMod val="50000"/>
                </a:schemeClr>
              </a:solidFill>
            </a:endParaRPr>
          </a:p>
          <a:p>
            <a:r>
              <a:rPr lang="en-US" altLang="zh-CN" dirty="0">
                <a:solidFill>
                  <a:schemeClr val="bg1">
                    <a:lumMod val="50000"/>
                  </a:schemeClr>
                </a:solidFill>
              </a:rPr>
              <a:t>2</a:t>
            </a:r>
            <a:r>
              <a:rPr lang="zh-CN" altLang="en-US" dirty="0">
                <a:solidFill>
                  <a:schemeClr val="bg1">
                    <a:lumMod val="50000"/>
                  </a:schemeClr>
                </a:solidFill>
              </a:rPr>
              <a:t>、评价数据集：</a:t>
            </a:r>
            <a:r>
              <a:rPr lang="en-US" altLang="zh-CN" dirty="0">
                <a:solidFill>
                  <a:schemeClr val="bg1">
                    <a:lumMod val="50000"/>
                  </a:schemeClr>
                </a:solidFill>
              </a:rPr>
              <a:t>MPII Signal-Person</a:t>
            </a:r>
            <a:r>
              <a:rPr lang="zh-CN" altLang="en-US" dirty="0">
                <a:solidFill>
                  <a:schemeClr val="bg1">
                    <a:lumMod val="50000"/>
                  </a:schemeClr>
                </a:solidFill>
              </a:rPr>
              <a:t>数据集、</a:t>
            </a:r>
            <a:r>
              <a:rPr lang="en-US" altLang="zh-CN" dirty="0">
                <a:solidFill>
                  <a:schemeClr val="bg1">
                    <a:lumMod val="50000"/>
                  </a:schemeClr>
                </a:solidFill>
              </a:rPr>
              <a:t>LSP</a:t>
            </a:r>
            <a:r>
              <a:rPr lang="zh-CN" altLang="en-US" dirty="0">
                <a:solidFill>
                  <a:schemeClr val="bg1">
                    <a:lumMod val="50000"/>
                  </a:schemeClr>
                </a:solidFill>
              </a:rPr>
              <a:t>数据集、</a:t>
            </a:r>
            <a:r>
              <a:rPr lang="en-US" altLang="zh-CN" dirty="0">
                <a:solidFill>
                  <a:schemeClr val="bg1">
                    <a:lumMod val="50000"/>
                  </a:schemeClr>
                </a:solidFill>
              </a:rPr>
              <a:t>FLIC</a:t>
            </a:r>
            <a:r>
              <a:rPr lang="zh-CN" altLang="en-US" dirty="0">
                <a:solidFill>
                  <a:schemeClr val="bg1">
                    <a:lumMod val="50000"/>
                  </a:schemeClr>
                </a:solidFill>
              </a:rPr>
              <a:t>数据集。</a:t>
            </a:r>
            <a:endParaRPr lang="en-US" altLang="zh-CN" dirty="0">
              <a:solidFill>
                <a:schemeClr val="bg1">
                  <a:lumMod val="50000"/>
                </a:schemeClr>
              </a:solidFill>
            </a:endParaRPr>
          </a:p>
          <a:p>
            <a:r>
              <a:rPr lang="en-US" altLang="zh-CN" dirty="0">
                <a:solidFill>
                  <a:schemeClr val="bg1">
                    <a:lumMod val="50000"/>
                  </a:schemeClr>
                </a:solidFill>
              </a:rPr>
              <a:t>3</a:t>
            </a:r>
            <a:r>
              <a:rPr lang="zh-CN" altLang="en-US" dirty="0">
                <a:solidFill>
                  <a:schemeClr val="bg1">
                    <a:lumMod val="50000"/>
                  </a:schemeClr>
                </a:solidFill>
              </a:rPr>
              <a:t>、</a:t>
            </a:r>
            <a:r>
              <a:rPr lang="en-US" altLang="zh-CN" dirty="0">
                <a:solidFill>
                  <a:schemeClr val="bg1">
                    <a:lumMod val="50000"/>
                  </a:schemeClr>
                </a:solidFill>
              </a:rPr>
              <a:t>FLIC</a:t>
            </a:r>
            <a:r>
              <a:rPr lang="zh-CN" altLang="en-US" dirty="0">
                <a:solidFill>
                  <a:schemeClr val="bg1">
                    <a:lumMod val="50000"/>
                  </a:schemeClr>
                </a:solidFill>
              </a:rPr>
              <a:t>中是以躯干直径作为归一化参考，</a:t>
            </a:r>
            <a:r>
              <a:rPr lang="en-US" altLang="zh-CN" dirty="0">
                <a:solidFill>
                  <a:schemeClr val="bg1">
                    <a:lumMod val="50000"/>
                  </a:schemeClr>
                </a:solidFill>
              </a:rPr>
              <a:t>MPII</a:t>
            </a:r>
            <a:r>
              <a:rPr lang="zh-CN" altLang="en-US" dirty="0">
                <a:solidFill>
                  <a:schemeClr val="bg1">
                    <a:lumMod val="50000"/>
                  </a:schemeClr>
                </a:solidFill>
              </a:rPr>
              <a:t>中以头部长度作为归一化参考，即</a:t>
            </a:r>
            <a:r>
              <a:rPr lang="en-US" altLang="zh-CN" dirty="0" err="1">
                <a:solidFill>
                  <a:schemeClr val="bg1">
                    <a:lumMod val="50000"/>
                  </a:schemeClr>
                </a:solidFill>
              </a:rPr>
              <a:t>PCKh</a:t>
            </a:r>
            <a:r>
              <a:rPr lang="zh-CN" altLang="en-US" dirty="0">
                <a:solidFill>
                  <a:schemeClr val="bg1">
                    <a:lumMod val="50000"/>
                  </a:schemeClr>
                </a:solidFill>
              </a:rPr>
              <a:t>。</a:t>
            </a:r>
            <a:endParaRPr lang="en-US" altLang="zh-CN" dirty="0">
              <a:solidFill>
                <a:schemeClr val="bg1">
                  <a:lumMod val="50000"/>
                </a:schemeClr>
              </a:solidFill>
            </a:endParaRPr>
          </a:p>
        </p:txBody>
      </p:sp>
      <p:graphicFrame>
        <p:nvGraphicFramePr>
          <p:cNvPr id="10" name="表格 9">
            <a:extLst>
              <a:ext uri="{FF2B5EF4-FFF2-40B4-BE49-F238E27FC236}">
                <a16:creationId xmlns:a16="http://schemas.microsoft.com/office/drawing/2014/main" id="{A2F6BE2E-CFFD-4644-8E70-BD5D1F6E4AF5}"/>
              </a:ext>
            </a:extLst>
          </p:cNvPr>
          <p:cNvGraphicFramePr>
            <a:graphicFrameLocks noGrp="1"/>
          </p:cNvGraphicFramePr>
          <p:nvPr>
            <p:extLst>
              <p:ext uri="{D42A27DB-BD31-4B8C-83A1-F6EECF244321}">
                <p14:modId xmlns:p14="http://schemas.microsoft.com/office/powerpoint/2010/main" val="3848388925"/>
              </p:ext>
            </p:extLst>
          </p:nvPr>
        </p:nvGraphicFramePr>
        <p:xfrm>
          <a:off x="6960634" y="2628512"/>
          <a:ext cx="4783691" cy="3238888"/>
        </p:xfrm>
        <a:graphic>
          <a:graphicData uri="http://schemas.openxmlformats.org/drawingml/2006/table">
            <a:tbl>
              <a:tblPr firstRow="1" firstCol="1" bandRow="1"/>
              <a:tblGrid>
                <a:gridCol w="1645565">
                  <a:extLst>
                    <a:ext uri="{9D8B030D-6E8A-4147-A177-3AD203B41FA5}">
                      <a16:colId xmlns:a16="http://schemas.microsoft.com/office/drawing/2014/main" val="1136212644"/>
                    </a:ext>
                  </a:extLst>
                </a:gridCol>
                <a:gridCol w="661973">
                  <a:extLst>
                    <a:ext uri="{9D8B030D-6E8A-4147-A177-3AD203B41FA5}">
                      <a16:colId xmlns:a16="http://schemas.microsoft.com/office/drawing/2014/main" val="655775034"/>
                    </a:ext>
                  </a:extLst>
                </a:gridCol>
                <a:gridCol w="1814180">
                  <a:extLst>
                    <a:ext uri="{9D8B030D-6E8A-4147-A177-3AD203B41FA5}">
                      <a16:colId xmlns:a16="http://schemas.microsoft.com/office/drawing/2014/main" val="934505920"/>
                    </a:ext>
                  </a:extLst>
                </a:gridCol>
                <a:gridCol w="661973">
                  <a:extLst>
                    <a:ext uri="{9D8B030D-6E8A-4147-A177-3AD203B41FA5}">
                      <a16:colId xmlns:a16="http://schemas.microsoft.com/office/drawing/2014/main" val="543965752"/>
                    </a:ext>
                  </a:extLst>
                </a:gridCol>
              </a:tblGrid>
              <a:tr h="404861">
                <a:tc>
                  <a:txBody>
                    <a:bodyPr/>
                    <a:lstStyle/>
                    <a:p>
                      <a:pPr indent="127000" algn="ctr" latinLnBrk="1" hangingPunct="0">
                        <a:spcAft>
                          <a:spcPts val="0"/>
                        </a:spcAft>
                        <a:tabLst>
                          <a:tab pos="226695" algn="l"/>
                        </a:tabLst>
                      </a:pPr>
                      <a:r>
                        <a:rPr lang="en-US" sz="1400" b="0" kern="100" dirty="0">
                          <a:effectLst/>
                          <a:latin typeface="宋体" panose="02010600030101010101" pitchFamily="2" charset="-122"/>
                          <a:ea typeface="宋体" panose="02010600030101010101" pitchFamily="2" charset="-122"/>
                        </a:rPr>
                        <a:t>Method</a:t>
                      </a:r>
                      <a:endParaRPr lang="zh-CN" sz="1100" b="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b="0" kern="100" dirty="0" err="1">
                          <a:effectLst/>
                          <a:latin typeface="宋体" panose="02010600030101010101" pitchFamily="2" charset="-122"/>
                          <a:ea typeface="宋体" panose="02010600030101010101" pitchFamily="2" charset="-122"/>
                        </a:rPr>
                        <a:t>PCKh</a:t>
                      </a:r>
                      <a:endParaRPr lang="zh-CN" sz="1100" b="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b="0" kern="100">
                          <a:effectLst/>
                          <a:latin typeface="宋体" panose="02010600030101010101" pitchFamily="2" charset="-122"/>
                          <a:ea typeface="宋体" panose="02010600030101010101" pitchFamily="2" charset="-122"/>
                        </a:rPr>
                        <a:t>Method</a:t>
                      </a:r>
                      <a:endParaRPr lang="zh-CN" sz="1100" b="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b="0" kern="100">
                          <a:effectLst/>
                          <a:latin typeface="宋体" panose="02010600030101010101" pitchFamily="2" charset="-122"/>
                          <a:ea typeface="宋体" panose="02010600030101010101" pitchFamily="2" charset="-122"/>
                        </a:rPr>
                        <a:t>PCKh</a:t>
                      </a:r>
                      <a:endParaRPr lang="zh-CN" sz="1100" b="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2635691"/>
                  </a:ext>
                </a:extLst>
              </a:tr>
              <a:tr h="404861">
                <a:tc>
                  <a:txBody>
                    <a:bodyPr/>
                    <a:lstStyle/>
                    <a:p>
                      <a:pPr indent="127000" algn="ctr" latinLnBrk="1" hangingPunct="0">
                        <a:spcAft>
                          <a:spcPts val="0"/>
                        </a:spcAft>
                        <a:tabLst>
                          <a:tab pos="226695" algn="l"/>
                        </a:tabLst>
                      </a:pPr>
                      <a:r>
                        <a:rPr lang="en-US" sz="1400" b="0" kern="100" dirty="0">
                          <a:effectLst/>
                          <a:latin typeface="宋体" panose="02010600030101010101" pitchFamily="2" charset="-122"/>
                          <a:ea typeface="宋体" panose="02010600030101010101" pitchFamily="2" charset="-122"/>
                        </a:rPr>
                        <a:t>Su,arXiv19</a:t>
                      </a:r>
                      <a:endParaRPr lang="zh-CN" sz="1100" b="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b="0" kern="100" dirty="0">
                          <a:effectLst/>
                          <a:latin typeface="宋体" panose="02010600030101010101" pitchFamily="2" charset="-122"/>
                          <a:ea typeface="宋体" panose="02010600030101010101" pitchFamily="2" charset="-122"/>
                        </a:rPr>
                        <a:t>93.9</a:t>
                      </a:r>
                      <a:endParaRPr lang="zh-CN" sz="1100" b="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b="0" kern="100" dirty="0">
                          <a:effectLst/>
                          <a:latin typeface="宋体" panose="02010600030101010101" pitchFamily="2" charset="-122"/>
                          <a:ea typeface="宋体" panose="02010600030101010101" pitchFamily="2" charset="-122"/>
                        </a:rPr>
                        <a:t>Chu,CVOR17</a:t>
                      </a:r>
                      <a:endParaRPr lang="zh-CN" sz="1100" b="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b="0" kern="100">
                          <a:effectLst/>
                          <a:latin typeface="宋体" panose="02010600030101010101" pitchFamily="2" charset="-122"/>
                          <a:ea typeface="宋体" panose="02010600030101010101" pitchFamily="2" charset="-122"/>
                        </a:rPr>
                        <a:t>91.5</a:t>
                      </a:r>
                      <a:endParaRPr lang="zh-CN" sz="1100" b="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1760057"/>
                  </a:ext>
                </a:extLst>
              </a:tr>
              <a:tr h="404861">
                <a:tc>
                  <a:txBody>
                    <a:bodyPr/>
                    <a:lstStyle/>
                    <a:p>
                      <a:pPr indent="127000" algn="ctr" latinLnBrk="1" hangingPunct="0">
                        <a:spcAft>
                          <a:spcPts val="0"/>
                        </a:spcAft>
                        <a:tabLst>
                          <a:tab pos="226695" algn="l"/>
                        </a:tabLst>
                      </a:pPr>
                      <a:r>
                        <a:rPr lang="en-US" sz="1400" b="0" kern="100">
                          <a:effectLst/>
                          <a:latin typeface="宋体" panose="02010600030101010101" pitchFamily="2" charset="-122"/>
                          <a:ea typeface="宋体" panose="02010600030101010101" pitchFamily="2" charset="-122"/>
                        </a:rPr>
                        <a:t>Zhang,arXiv19</a:t>
                      </a:r>
                      <a:endParaRPr lang="zh-CN" sz="1100" b="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b="0" kern="100">
                          <a:effectLst/>
                          <a:latin typeface="宋体" panose="02010600030101010101" pitchFamily="2" charset="-122"/>
                          <a:ea typeface="宋体" panose="02010600030101010101" pitchFamily="2" charset="-122"/>
                        </a:rPr>
                        <a:t>92.5</a:t>
                      </a:r>
                      <a:endParaRPr lang="zh-CN" sz="1100" b="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b="0" kern="100" dirty="0">
                          <a:effectLst/>
                          <a:latin typeface="宋体" panose="02010600030101010101" pitchFamily="2" charset="-122"/>
                          <a:ea typeface="宋体" panose="02010600030101010101" pitchFamily="2" charset="-122"/>
                        </a:rPr>
                        <a:t>Luvizo,arXiv17</a:t>
                      </a:r>
                      <a:endParaRPr lang="zh-CN" sz="1100" b="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b="0" kern="100">
                          <a:effectLst/>
                          <a:latin typeface="宋体" panose="02010600030101010101" pitchFamily="2" charset="-122"/>
                          <a:ea typeface="宋体" panose="02010600030101010101" pitchFamily="2" charset="-122"/>
                        </a:rPr>
                        <a:t>91.2</a:t>
                      </a:r>
                      <a:endParaRPr lang="zh-CN" sz="1100" b="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6818634"/>
                  </a:ext>
                </a:extLst>
              </a:tr>
              <a:tr h="404861">
                <a:tc>
                  <a:txBody>
                    <a:bodyPr/>
                    <a:lstStyle/>
                    <a:p>
                      <a:pPr indent="127000" algn="ctr" latinLnBrk="1" hangingPunct="0">
                        <a:spcAft>
                          <a:spcPts val="0"/>
                        </a:spcAft>
                        <a:tabLst>
                          <a:tab pos="226695" algn="l"/>
                        </a:tabLst>
                      </a:pPr>
                      <a:r>
                        <a:rPr lang="en-US" sz="1400" b="0" kern="100">
                          <a:effectLst/>
                          <a:latin typeface="宋体" panose="02010600030101010101" pitchFamily="2" charset="-122"/>
                          <a:ea typeface="宋体" panose="02010600030101010101" pitchFamily="2" charset="-122"/>
                        </a:rPr>
                        <a:t>Tang,ECCV18</a:t>
                      </a:r>
                      <a:endParaRPr lang="zh-CN" sz="1100" b="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b="0" kern="100">
                          <a:effectLst/>
                          <a:latin typeface="宋体" panose="02010600030101010101" pitchFamily="2" charset="-122"/>
                          <a:ea typeface="宋体" panose="02010600030101010101" pitchFamily="2" charset="-122"/>
                        </a:rPr>
                        <a:t>92.3</a:t>
                      </a:r>
                      <a:endParaRPr lang="zh-CN" sz="1100" b="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b="0" kern="100" dirty="0">
                          <a:effectLst/>
                          <a:latin typeface="宋体" panose="02010600030101010101" pitchFamily="2" charset="-122"/>
                          <a:ea typeface="宋体" panose="02010600030101010101" pitchFamily="2" charset="-122"/>
                        </a:rPr>
                        <a:t>Ning,TMM17</a:t>
                      </a:r>
                      <a:endParaRPr lang="zh-CN" sz="1100" b="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b="0" kern="100">
                          <a:effectLst/>
                          <a:latin typeface="宋体" panose="02010600030101010101" pitchFamily="2" charset="-122"/>
                          <a:ea typeface="宋体" panose="02010600030101010101" pitchFamily="2" charset="-122"/>
                        </a:rPr>
                        <a:t>91.2</a:t>
                      </a:r>
                      <a:endParaRPr lang="zh-CN" sz="1100" b="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9821386"/>
                  </a:ext>
                </a:extLst>
              </a:tr>
              <a:tr h="404861">
                <a:tc>
                  <a:txBody>
                    <a:bodyPr/>
                    <a:lstStyle/>
                    <a:p>
                      <a:pPr indent="127000" algn="ctr" latinLnBrk="1" hangingPunct="0">
                        <a:spcAft>
                          <a:spcPts val="0"/>
                        </a:spcAft>
                        <a:tabLst>
                          <a:tab pos="226695" algn="l"/>
                        </a:tabLst>
                      </a:pPr>
                      <a:r>
                        <a:rPr lang="en-US" sz="1400" b="0" kern="100">
                          <a:effectLst/>
                          <a:latin typeface="宋体" panose="02010600030101010101" pitchFamily="2" charset="-122"/>
                          <a:ea typeface="宋体" panose="02010600030101010101" pitchFamily="2" charset="-122"/>
                        </a:rPr>
                        <a:t>Ke,ECCV18</a:t>
                      </a:r>
                      <a:endParaRPr lang="zh-CN" sz="1100" b="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b="0" kern="100">
                          <a:effectLst/>
                          <a:latin typeface="宋体" panose="02010600030101010101" pitchFamily="2" charset="-122"/>
                          <a:ea typeface="宋体" panose="02010600030101010101" pitchFamily="2" charset="-122"/>
                        </a:rPr>
                        <a:t>92.1</a:t>
                      </a:r>
                      <a:endParaRPr lang="zh-CN" sz="1100" b="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b="0" kern="100" dirty="0">
                          <a:effectLst/>
                          <a:latin typeface="宋体" panose="02010600030101010101" pitchFamily="2" charset="-122"/>
                          <a:ea typeface="宋体" panose="02010600030101010101" pitchFamily="2" charset="-122"/>
                        </a:rPr>
                        <a:t>Tang,ECCV18</a:t>
                      </a:r>
                      <a:endParaRPr lang="zh-CN" sz="1100" b="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b="0" kern="100">
                          <a:effectLst/>
                          <a:latin typeface="宋体" panose="02010600030101010101" pitchFamily="2" charset="-122"/>
                          <a:ea typeface="宋体" panose="02010600030101010101" pitchFamily="2" charset="-122"/>
                        </a:rPr>
                        <a:t>91.2</a:t>
                      </a:r>
                      <a:endParaRPr lang="zh-CN" sz="1100" b="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719101"/>
                  </a:ext>
                </a:extLst>
              </a:tr>
              <a:tr h="404861">
                <a:tc>
                  <a:txBody>
                    <a:bodyPr/>
                    <a:lstStyle/>
                    <a:p>
                      <a:pPr indent="127000" algn="ctr" latinLnBrk="1" hangingPunct="0">
                        <a:spcAft>
                          <a:spcPts val="0"/>
                        </a:spcAft>
                        <a:tabLst>
                          <a:tab pos="226695" algn="l"/>
                        </a:tabLst>
                      </a:pPr>
                      <a:r>
                        <a:rPr lang="en-US" sz="1400" b="0" kern="100">
                          <a:effectLst/>
                          <a:latin typeface="宋体" panose="02010600030101010101" pitchFamily="2" charset="-122"/>
                          <a:ea typeface="宋体" panose="02010600030101010101" pitchFamily="2" charset="-122"/>
                        </a:rPr>
                        <a:t>Yang,ICCV17</a:t>
                      </a:r>
                      <a:endParaRPr lang="zh-CN" sz="1100" b="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b="0" kern="100" dirty="0">
                          <a:effectLst/>
                          <a:latin typeface="宋体" panose="02010600030101010101" pitchFamily="2" charset="-122"/>
                          <a:ea typeface="宋体" panose="02010600030101010101" pitchFamily="2" charset="-122"/>
                        </a:rPr>
                        <a:t>92.0</a:t>
                      </a:r>
                      <a:endParaRPr lang="zh-CN" sz="1100" b="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b="0" kern="100" dirty="0">
                          <a:effectLst/>
                          <a:latin typeface="宋体" panose="02010600030101010101" pitchFamily="2" charset="-122"/>
                          <a:ea typeface="宋体" panose="02010600030101010101" pitchFamily="2" charset="-122"/>
                        </a:rPr>
                        <a:t>Newell,ECCV16</a:t>
                      </a:r>
                      <a:endParaRPr lang="zh-CN" sz="1100" b="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b="0" kern="100">
                          <a:effectLst/>
                          <a:latin typeface="宋体" panose="02010600030101010101" pitchFamily="2" charset="-122"/>
                          <a:ea typeface="宋体" panose="02010600030101010101" pitchFamily="2" charset="-122"/>
                        </a:rPr>
                        <a:t>90.9</a:t>
                      </a:r>
                      <a:endParaRPr lang="zh-CN" sz="1100" b="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1662901"/>
                  </a:ext>
                </a:extLst>
              </a:tr>
              <a:tr h="404861">
                <a:tc>
                  <a:txBody>
                    <a:bodyPr/>
                    <a:lstStyle/>
                    <a:p>
                      <a:pPr indent="127000" algn="ctr" latinLnBrk="1" hangingPunct="0">
                        <a:spcAft>
                          <a:spcPts val="0"/>
                        </a:spcAft>
                        <a:tabLst>
                          <a:tab pos="226695" algn="l"/>
                        </a:tabLst>
                      </a:pPr>
                      <a:r>
                        <a:rPr lang="en-US" sz="1400" b="0" kern="100">
                          <a:effectLst/>
                          <a:latin typeface="宋体" panose="02010600030101010101" pitchFamily="2" charset="-122"/>
                          <a:ea typeface="宋体" panose="02010600030101010101" pitchFamily="2" charset="-122"/>
                        </a:rPr>
                        <a:t>Chen,ICCV17</a:t>
                      </a:r>
                      <a:endParaRPr lang="zh-CN" sz="1100" b="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b="0" kern="100">
                          <a:effectLst/>
                          <a:latin typeface="宋体" panose="02010600030101010101" pitchFamily="2" charset="-122"/>
                          <a:ea typeface="宋体" panose="02010600030101010101" pitchFamily="2" charset="-122"/>
                        </a:rPr>
                        <a:t>91.9</a:t>
                      </a:r>
                      <a:endParaRPr lang="zh-CN" sz="1100" b="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b="0" kern="100" dirty="0">
                          <a:effectLst/>
                          <a:latin typeface="宋体" panose="02010600030101010101" pitchFamily="2" charset="-122"/>
                          <a:ea typeface="宋体" panose="02010600030101010101" pitchFamily="2" charset="-122"/>
                        </a:rPr>
                        <a:t>Bulat,ECCV16</a:t>
                      </a:r>
                      <a:endParaRPr lang="zh-CN" sz="1100" b="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b="0" kern="100" dirty="0">
                          <a:effectLst/>
                          <a:latin typeface="宋体" panose="02010600030101010101" pitchFamily="2" charset="-122"/>
                          <a:ea typeface="宋体" panose="02010600030101010101" pitchFamily="2" charset="-122"/>
                        </a:rPr>
                        <a:t>89.7</a:t>
                      </a:r>
                      <a:endParaRPr lang="zh-CN" sz="1100" b="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3200552"/>
                  </a:ext>
                </a:extLst>
              </a:tr>
              <a:tr h="404861">
                <a:tc>
                  <a:txBody>
                    <a:bodyPr/>
                    <a:lstStyle/>
                    <a:p>
                      <a:pPr indent="127000" algn="ctr" latinLnBrk="1" hangingPunct="0">
                        <a:spcAft>
                          <a:spcPts val="0"/>
                        </a:spcAft>
                        <a:tabLst>
                          <a:tab pos="226695" algn="l"/>
                        </a:tabLst>
                      </a:pPr>
                      <a:r>
                        <a:rPr lang="en-US" sz="1400" b="0" kern="100">
                          <a:effectLst/>
                          <a:latin typeface="宋体" panose="02010600030101010101" pitchFamily="2" charset="-122"/>
                          <a:ea typeface="宋体" panose="02010600030101010101" pitchFamily="2" charset="-122"/>
                        </a:rPr>
                        <a:t>Chou,arXiv17</a:t>
                      </a:r>
                      <a:endParaRPr lang="zh-CN" sz="1100" b="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b="0" kern="100">
                          <a:effectLst/>
                          <a:latin typeface="宋体" panose="02010600030101010101" pitchFamily="2" charset="-122"/>
                          <a:ea typeface="宋体" panose="02010600030101010101" pitchFamily="2" charset="-122"/>
                        </a:rPr>
                        <a:t>91.8</a:t>
                      </a:r>
                      <a:endParaRPr lang="zh-CN" sz="1100" b="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b="0" kern="100">
                          <a:effectLst/>
                          <a:latin typeface="宋体" panose="02010600030101010101" pitchFamily="2" charset="-122"/>
                          <a:ea typeface="宋体" panose="02010600030101010101" pitchFamily="2" charset="-122"/>
                        </a:rPr>
                        <a:t>Wei,CVPR16</a:t>
                      </a:r>
                      <a:endParaRPr lang="zh-CN" sz="1100" b="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latinLnBrk="1" hangingPunct="0">
                        <a:spcAft>
                          <a:spcPts val="0"/>
                        </a:spcAft>
                        <a:tabLst>
                          <a:tab pos="226695" algn="l"/>
                        </a:tabLst>
                      </a:pPr>
                      <a:r>
                        <a:rPr lang="en-US" sz="1400" b="0" kern="100" dirty="0">
                          <a:effectLst/>
                          <a:latin typeface="宋体" panose="02010600030101010101" pitchFamily="2" charset="-122"/>
                          <a:ea typeface="宋体" panose="02010600030101010101" pitchFamily="2" charset="-122"/>
                        </a:rPr>
                        <a:t>88.5</a:t>
                      </a:r>
                      <a:endParaRPr lang="zh-CN" sz="1100" b="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9653181"/>
                  </a:ext>
                </a:extLst>
              </a:tr>
            </a:tbl>
          </a:graphicData>
        </a:graphic>
      </p:graphicFrame>
      <p:sp>
        <p:nvSpPr>
          <p:cNvPr id="11" name="矩形 10">
            <a:extLst>
              <a:ext uri="{FF2B5EF4-FFF2-40B4-BE49-F238E27FC236}">
                <a16:creationId xmlns:a16="http://schemas.microsoft.com/office/drawing/2014/main" id="{D064E728-D320-41E8-9DC0-210CCC9B6656}"/>
              </a:ext>
            </a:extLst>
          </p:cNvPr>
          <p:cNvSpPr/>
          <p:nvPr/>
        </p:nvSpPr>
        <p:spPr>
          <a:xfrm>
            <a:off x="8221399" y="2184730"/>
            <a:ext cx="2262159" cy="307777"/>
          </a:xfrm>
          <a:prstGeom prst="rect">
            <a:avLst/>
          </a:prstGeom>
        </p:spPr>
        <p:txBody>
          <a:bodyPr wrap="none">
            <a:spAutoFit/>
          </a:bodyPr>
          <a:lstStyle/>
          <a:p>
            <a:pPr indent="127000" algn="ctr" latinLnBrk="1" hangingPunct="0">
              <a:spcAft>
                <a:spcPts val="0"/>
              </a:spcAft>
              <a:tabLst>
                <a:tab pos="226695" algn="l"/>
              </a:tabLst>
            </a:pPr>
            <a:r>
              <a:rPr lang="zh-CN" altLang="zh-CN" sz="1400" kern="100" dirty="0">
                <a:solidFill>
                  <a:schemeClr val="bg1">
                    <a:lumMod val="50000"/>
                  </a:schemeClr>
                </a:solidFill>
                <a:latin typeface="Times New Roman" panose="02020603050405020304" pitchFamily="18" charset="0"/>
                <a:ea typeface="黑体" panose="02010609060101010101" pitchFamily="49" charset="-122"/>
              </a:rPr>
              <a:t>表</a:t>
            </a:r>
            <a:r>
              <a:rPr lang="en-US" altLang="zh-CN" sz="1400" kern="100" dirty="0">
                <a:solidFill>
                  <a:schemeClr val="bg1">
                    <a:lumMod val="50000"/>
                  </a:schemeClr>
                </a:solidFill>
                <a:latin typeface="Times New Roman" panose="02020603050405020304" pitchFamily="18" charset="0"/>
                <a:ea typeface="黑体" panose="02010609060101010101" pitchFamily="49" charset="-122"/>
              </a:rPr>
              <a:t>1 MPII</a:t>
            </a:r>
            <a:r>
              <a:rPr lang="zh-CN" altLang="zh-CN" sz="1400" kern="100" dirty="0">
                <a:solidFill>
                  <a:schemeClr val="bg1">
                    <a:lumMod val="50000"/>
                  </a:schemeClr>
                </a:solidFill>
                <a:latin typeface="Times New Roman" panose="02020603050405020304" pitchFamily="18" charset="0"/>
                <a:ea typeface="黑体" panose="02010609060101010101" pitchFamily="49" charset="-122"/>
              </a:rPr>
              <a:t>单人数据集排名</a:t>
            </a:r>
            <a:endParaRPr lang="zh-CN" altLang="zh-CN" sz="1400" kern="100" dirty="0">
              <a:solidFill>
                <a:schemeClr val="bg1">
                  <a:lumMod val="50000"/>
                </a:schemeClr>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35944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a:t>Flowing </a:t>
            </a:r>
            <a:r>
              <a:rPr lang="en-US" altLang="zh-CN" dirty="0" err="1"/>
              <a:t>ConvNets</a:t>
            </a:r>
            <a:r>
              <a:rPr lang="zh-CN" altLang="en-US" dirty="0"/>
              <a:t>方法</a:t>
            </a:r>
            <a:endParaRPr lang="en-US" altLang="zh-CN" dirty="0"/>
          </a:p>
        </p:txBody>
      </p:sp>
      <p:sp>
        <p:nvSpPr>
          <p:cNvPr id="3" name="文本占位符 2"/>
          <p:cNvSpPr>
            <a:spLocks noGrp="1"/>
          </p:cNvSpPr>
          <p:nvPr>
            <p:ph type="body" sz="quarter" idx="11"/>
          </p:nvPr>
        </p:nvSpPr>
        <p:spPr/>
        <p:txBody>
          <a:bodyPr/>
          <a:lstStyle/>
          <a:p>
            <a:r>
              <a:rPr lang="en-US" altLang="zh-CN" dirty="0"/>
              <a:t>Flowing </a:t>
            </a:r>
            <a:r>
              <a:rPr lang="en-US" altLang="zh-CN" dirty="0" err="1"/>
              <a:t>ConvNets</a:t>
            </a:r>
            <a:r>
              <a:rPr lang="en-US" altLang="zh-CN" dirty="0"/>
              <a:t> for Human Pose Estimation in Videos</a:t>
            </a:r>
            <a:endParaRPr lang="zh-CN" altLang="en-US" dirty="0"/>
          </a:p>
        </p:txBody>
      </p:sp>
      <p:sp>
        <p:nvSpPr>
          <p:cNvPr id="8" name="文本框 7">
            <a:extLst>
              <a:ext uri="{FF2B5EF4-FFF2-40B4-BE49-F238E27FC236}">
                <a16:creationId xmlns:a16="http://schemas.microsoft.com/office/drawing/2014/main" id="{54187185-12FF-4E80-9AE5-C17E82DD48FC}"/>
              </a:ext>
            </a:extLst>
          </p:cNvPr>
          <p:cNvSpPr txBox="1"/>
          <p:nvPr/>
        </p:nvSpPr>
        <p:spPr>
          <a:xfrm>
            <a:off x="215999" y="1204521"/>
            <a:ext cx="6557333" cy="400110"/>
          </a:xfrm>
          <a:prstGeom prst="rect">
            <a:avLst/>
          </a:prstGeom>
          <a:noFill/>
        </p:spPr>
        <p:txBody>
          <a:bodyPr wrap="square" rtlCol="0">
            <a:spAutoFit/>
          </a:bodyPr>
          <a:lstStyle/>
          <a:p>
            <a:r>
              <a:rPr lang="zh-CN" altLang="en-US" sz="2000" dirty="0">
                <a:solidFill>
                  <a:schemeClr val="bg1">
                    <a:lumMod val="50000"/>
                  </a:schemeClr>
                </a:solidFill>
              </a:rPr>
              <a:t>二、</a:t>
            </a:r>
            <a:r>
              <a:rPr lang="en-US" altLang="zh-CN" sz="2000" dirty="0">
                <a:solidFill>
                  <a:schemeClr val="bg1">
                    <a:lumMod val="50000"/>
                  </a:schemeClr>
                </a:solidFill>
              </a:rPr>
              <a:t>Flowing </a:t>
            </a:r>
            <a:r>
              <a:rPr lang="en-US" altLang="zh-CN" sz="2000" dirty="0" err="1">
                <a:solidFill>
                  <a:schemeClr val="bg1">
                    <a:lumMod val="50000"/>
                  </a:schemeClr>
                </a:solidFill>
              </a:rPr>
              <a:t>ConvNets</a:t>
            </a:r>
            <a:r>
              <a:rPr lang="zh-CN" altLang="en-US" sz="2000" dirty="0">
                <a:solidFill>
                  <a:schemeClr val="bg1">
                    <a:lumMod val="50000"/>
                  </a:schemeClr>
                </a:solidFill>
              </a:rPr>
              <a:t>方法</a:t>
            </a:r>
          </a:p>
        </p:txBody>
      </p:sp>
      <p:sp>
        <p:nvSpPr>
          <p:cNvPr id="9" name="文本框 8">
            <a:extLst>
              <a:ext uri="{FF2B5EF4-FFF2-40B4-BE49-F238E27FC236}">
                <a16:creationId xmlns:a16="http://schemas.microsoft.com/office/drawing/2014/main" id="{F284FBC2-8CEB-4683-9C3A-1335200DB056}"/>
              </a:ext>
            </a:extLst>
          </p:cNvPr>
          <p:cNvSpPr txBox="1"/>
          <p:nvPr/>
        </p:nvSpPr>
        <p:spPr>
          <a:xfrm>
            <a:off x="215999" y="1573853"/>
            <a:ext cx="6965851" cy="4524315"/>
          </a:xfrm>
          <a:prstGeom prst="rect">
            <a:avLst/>
          </a:prstGeom>
          <a:noFill/>
        </p:spPr>
        <p:txBody>
          <a:bodyPr wrap="square" rtlCol="0">
            <a:spAutoFit/>
          </a:bodyPr>
          <a:lstStyle/>
          <a:p>
            <a:r>
              <a:rPr lang="en-US" altLang="zh-CN" dirty="0">
                <a:solidFill>
                  <a:schemeClr val="bg1">
                    <a:lumMod val="50000"/>
                  </a:schemeClr>
                </a:solidFill>
              </a:rPr>
              <a:t>1</a:t>
            </a:r>
            <a:r>
              <a:rPr lang="zh-CN" altLang="en-US" dirty="0">
                <a:solidFill>
                  <a:schemeClr val="bg1">
                    <a:lumMod val="50000"/>
                  </a:schemeClr>
                </a:solidFill>
              </a:rPr>
              <a:t>、方法概述：该方法由牛津大学的</a:t>
            </a:r>
            <a:r>
              <a:rPr lang="en-US" altLang="zh-CN" dirty="0">
                <a:solidFill>
                  <a:schemeClr val="bg1">
                    <a:lumMod val="50000"/>
                  </a:schemeClr>
                </a:solidFill>
              </a:rPr>
              <a:t>Tomas </a:t>
            </a:r>
            <a:r>
              <a:rPr lang="en-US" altLang="zh-CN" dirty="0" err="1">
                <a:solidFill>
                  <a:schemeClr val="bg1">
                    <a:lumMod val="50000"/>
                  </a:schemeClr>
                </a:solidFill>
              </a:rPr>
              <a:t>Pfisrer</a:t>
            </a:r>
            <a:r>
              <a:rPr lang="zh-CN" altLang="en-US" dirty="0">
                <a:solidFill>
                  <a:schemeClr val="bg1">
                    <a:lumMod val="50000"/>
                  </a:schemeClr>
                </a:solidFill>
              </a:rPr>
              <a:t>教授和</a:t>
            </a:r>
            <a:r>
              <a:rPr lang="en-US" altLang="zh-CN" dirty="0">
                <a:solidFill>
                  <a:schemeClr val="bg1">
                    <a:lumMod val="50000"/>
                  </a:schemeClr>
                </a:solidFill>
              </a:rPr>
              <a:t>Andrew Zisserman</a:t>
            </a:r>
            <a:r>
              <a:rPr lang="zh-CN" altLang="en-US" dirty="0">
                <a:solidFill>
                  <a:schemeClr val="bg1">
                    <a:lumMod val="50000"/>
                  </a:schemeClr>
                </a:solidFill>
              </a:rPr>
              <a:t>教授以及利兹大学的</a:t>
            </a:r>
            <a:r>
              <a:rPr lang="en-US" altLang="zh-CN" dirty="0">
                <a:solidFill>
                  <a:schemeClr val="bg1">
                    <a:lumMod val="50000"/>
                  </a:schemeClr>
                </a:solidFill>
              </a:rPr>
              <a:t>Jams Charles</a:t>
            </a:r>
            <a:r>
              <a:rPr lang="zh-CN" altLang="en-US" dirty="0">
                <a:solidFill>
                  <a:schemeClr val="bg1">
                    <a:lumMod val="50000"/>
                  </a:schemeClr>
                </a:solidFill>
              </a:rPr>
              <a:t>教授在</a:t>
            </a:r>
            <a:r>
              <a:rPr lang="en-US" altLang="zh-CN" dirty="0">
                <a:solidFill>
                  <a:schemeClr val="bg1">
                    <a:lumMod val="50000"/>
                  </a:schemeClr>
                </a:solidFill>
              </a:rPr>
              <a:t>2015</a:t>
            </a:r>
            <a:r>
              <a:rPr lang="zh-CN" altLang="en-US" dirty="0">
                <a:solidFill>
                  <a:schemeClr val="bg1">
                    <a:lumMod val="50000"/>
                  </a:schemeClr>
                </a:solidFill>
              </a:rPr>
              <a:t>年</a:t>
            </a:r>
            <a:r>
              <a:rPr lang="en-US" altLang="zh-CN" dirty="0">
                <a:solidFill>
                  <a:schemeClr val="bg1">
                    <a:lumMod val="50000"/>
                  </a:schemeClr>
                </a:solidFill>
              </a:rPr>
              <a:t>ICCV</a:t>
            </a:r>
            <a:r>
              <a:rPr lang="zh-CN" altLang="en-US" dirty="0">
                <a:solidFill>
                  <a:schemeClr val="bg1">
                    <a:lumMod val="50000"/>
                  </a:schemeClr>
                </a:solidFill>
              </a:rPr>
              <a:t>会议上发表的</a:t>
            </a:r>
            <a:r>
              <a:rPr lang="en-US" altLang="zh-CN" dirty="0">
                <a:solidFill>
                  <a:schemeClr val="bg1">
                    <a:lumMod val="50000"/>
                  </a:schemeClr>
                </a:solidFill>
              </a:rPr>
              <a:t>《Flowing </a:t>
            </a:r>
            <a:r>
              <a:rPr lang="en-US" altLang="zh-CN" dirty="0" err="1">
                <a:solidFill>
                  <a:schemeClr val="bg1">
                    <a:lumMod val="50000"/>
                  </a:schemeClr>
                </a:solidFill>
              </a:rPr>
              <a:t>ConvNets</a:t>
            </a:r>
            <a:r>
              <a:rPr lang="en-US" altLang="zh-CN" dirty="0">
                <a:solidFill>
                  <a:schemeClr val="bg1">
                    <a:lumMod val="50000"/>
                  </a:schemeClr>
                </a:solidFill>
              </a:rPr>
              <a:t> for Human Pose Estimation in Videos》</a:t>
            </a:r>
            <a:r>
              <a:rPr lang="zh-CN" altLang="en-US" dirty="0">
                <a:solidFill>
                  <a:schemeClr val="bg1">
                    <a:lumMod val="50000"/>
                  </a:schemeClr>
                </a:solidFill>
              </a:rPr>
              <a:t>中提出，主要采用</a:t>
            </a:r>
            <a:r>
              <a:rPr lang="en-US" altLang="zh-CN" dirty="0">
                <a:solidFill>
                  <a:schemeClr val="bg1">
                    <a:lumMod val="50000"/>
                  </a:schemeClr>
                </a:solidFill>
              </a:rPr>
              <a:t>CNN</a:t>
            </a:r>
            <a:r>
              <a:rPr lang="zh-CN" altLang="en-US" dirty="0">
                <a:solidFill>
                  <a:schemeClr val="bg1">
                    <a:lumMod val="50000"/>
                  </a:schemeClr>
                </a:solidFill>
              </a:rPr>
              <a:t>网络来进行人体姿态识别，同时加入了时间信息来提高精度。</a:t>
            </a:r>
            <a:endParaRPr lang="en-US" altLang="zh-CN" dirty="0">
              <a:solidFill>
                <a:schemeClr val="bg1">
                  <a:lumMod val="50000"/>
                </a:schemeClr>
              </a:solidFill>
            </a:endParaRPr>
          </a:p>
          <a:p>
            <a:r>
              <a:rPr lang="en-US" altLang="zh-CN" dirty="0">
                <a:solidFill>
                  <a:schemeClr val="bg1">
                    <a:lumMod val="50000"/>
                  </a:schemeClr>
                </a:solidFill>
              </a:rPr>
              <a:t>2</a:t>
            </a:r>
            <a:r>
              <a:rPr lang="zh-CN" altLang="en-US" dirty="0">
                <a:solidFill>
                  <a:schemeClr val="bg1">
                    <a:lumMod val="50000"/>
                  </a:schemeClr>
                </a:solidFill>
              </a:rPr>
              <a:t>、该方法的创新点：</a:t>
            </a:r>
            <a:endParaRPr lang="en-US" altLang="zh-CN" dirty="0">
              <a:solidFill>
                <a:schemeClr val="bg1">
                  <a:lumMod val="50000"/>
                </a:schemeClr>
              </a:solidFill>
            </a:endParaRPr>
          </a:p>
          <a:p>
            <a:pPr marL="360000"/>
            <a:r>
              <a:rPr lang="zh-CN" altLang="en-US" dirty="0">
                <a:solidFill>
                  <a:schemeClr val="bg1">
                    <a:lumMod val="50000"/>
                  </a:schemeClr>
                </a:solidFill>
              </a:rPr>
              <a:t>①提出了一个相比于</a:t>
            </a:r>
            <a:r>
              <a:rPr lang="en-US" altLang="zh-CN" dirty="0">
                <a:solidFill>
                  <a:schemeClr val="bg1">
                    <a:lumMod val="50000"/>
                  </a:schemeClr>
                </a:solidFill>
              </a:rPr>
              <a:t>Alex-Net</a:t>
            </a:r>
            <a:r>
              <a:rPr lang="zh-CN" altLang="en-US" dirty="0">
                <a:solidFill>
                  <a:schemeClr val="bg1">
                    <a:lumMod val="50000"/>
                  </a:schemeClr>
                </a:solidFill>
              </a:rPr>
              <a:t>更深的</a:t>
            </a:r>
            <a:r>
              <a:rPr lang="en-US" altLang="zh-CN" dirty="0">
                <a:solidFill>
                  <a:schemeClr val="bg1">
                    <a:lumMod val="50000"/>
                  </a:schemeClr>
                </a:solidFill>
              </a:rPr>
              <a:t>CNN</a:t>
            </a:r>
            <a:r>
              <a:rPr lang="zh-CN" altLang="en-US" dirty="0">
                <a:solidFill>
                  <a:schemeClr val="bg1">
                    <a:lumMod val="50000"/>
                  </a:schemeClr>
                </a:solidFill>
              </a:rPr>
              <a:t>网络进行人体姿</a:t>
            </a:r>
            <a:r>
              <a:rPr lang="en-US" altLang="zh-CN" dirty="0">
                <a:solidFill>
                  <a:schemeClr val="bg1">
                    <a:lumMod val="50000"/>
                  </a:schemeClr>
                </a:solidFill>
              </a:rPr>
              <a:t>	</a:t>
            </a:r>
            <a:r>
              <a:rPr lang="zh-CN" altLang="en-US" dirty="0">
                <a:solidFill>
                  <a:schemeClr val="bg1">
                    <a:lumMod val="50000"/>
                  </a:schemeClr>
                </a:solidFill>
              </a:rPr>
              <a:t>态估计。而且不同于之前的回归坐标，而是将姿态估计</a:t>
            </a:r>
            <a:r>
              <a:rPr lang="en-US" altLang="zh-CN" dirty="0">
                <a:solidFill>
                  <a:schemeClr val="bg1">
                    <a:lumMod val="50000"/>
                  </a:schemeClr>
                </a:solidFill>
              </a:rPr>
              <a:t>	</a:t>
            </a:r>
            <a:r>
              <a:rPr lang="zh-CN" altLang="en-US" dirty="0">
                <a:solidFill>
                  <a:schemeClr val="bg1">
                    <a:lumMod val="50000"/>
                  </a:schemeClr>
                </a:solidFill>
              </a:rPr>
              <a:t>看做是检测问题，输出热力图。这样不仅可以提高关节点</a:t>
            </a:r>
            <a:r>
              <a:rPr lang="en-US" altLang="zh-CN" dirty="0">
                <a:solidFill>
                  <a:schemeClr val="bg1">
                    <a:lumMod val="50000"/>
                  </a:schemeClr>
                </a:solidFill>
              </a:rPr>
              <a:t>	</a:t>
            </a:r>
            <a:r>
              <a:rPr lang="zh-CN" altLang="en-US" dirty="0">
                <a:solidFill>
                  <a:schemeClr val="bg1">
                    <a:lumMod val="50000"/>
                  </a:schemeClr>
                </a:solidFill>
              </a:rPr>
              <a:t>定位的鲁棒性，并且更利于在训练过程中的可视化观察。</a:t>
            </a:r>
            <a:endParaRPr lang="en-US" altLang="zh-CN" dirty="0">
              <a:solidFill>
                <a:schemeClr val="bg1">
                  <a:lumMod val="50000"/>
                </a:schemeClr>
              </a:solidFill>
            </a:endParaRPr>
          </a:p>
          <a:p>
            <a:pPr marL="360000"/>
            <a:r>
              <a:rPr lang="zh-CN" altLang="en-US" dirty="0">
                <a:solidFill>
                  <a:schemeClr val="bg1">
                    <a:lumMod val="50000"/>
                  </a:schemeClr>
                </a:solidFill>
              </a:rPr>
              <a:t>②提出了一种空间融合层，用来学习隐藏式空间模型，提</a:t>
            </a:r>
            <a:r>
              <a:rPr lang="en-US" altLang="zh-CN" dirty="0">
                <a:solidFill>
                  <a:schemeClr val="bg1">
                    <a:lumMod val="50000"/>
                  </a:schemeClr>
                </a:solidFill>
              </a:rPr>
              <a:t>	</a:t>
            </a:r>
            <a:r>
              <a:rPr lang="zh-CN" altLang="en-US" dirty="0">
                <a:solidFill>
                  <a:schemeClr val="bg1">
                    <a:lumMod val="50000"/>
                  </a:schemeClr>
                </a:solidFill>
              </a:rPr>
              <a:t>取关节之间的内在联系。</a:t>
            </a:r>
            <a:endParaRPr lang="en-US" altLang="zh-CN" dirty="0">
              <a:solidFill>
                <a:schemeClr val="bg1">
                  <a:lumMod val="50000"/>
                </a:schemeClr>
              </a:solidFill>
            </a:endParaRPr>
          </a:p>
          <a:p>
            <a:pPr marL="360000"/>
            <a:r>
              <a:rPr lang="zh-CN" altLang="en-US" dirty="0">
                <a:solidFill>
                  <a:schemeClr val="bg1">
                    <a:lumMod val="50000"/>
                  </a:schemeClr>
                </a:solidFill>
              </a:rPr>
              <a:t>③使用光流信息，用来对准相邻帧的热力图进行预测。</a:t>
            </a:r>
            <a:endParaRPr lang="en-US" altLang="zh-CN" dirty="0">
              <a:solidFill>
                <a:schemeClr val="bg1">
                  <a:lumMod val="50000"/>
                </a:schemeClr>
              </a:solidFill>
            </a:endParaRPr>
          </a:p>
          <a:p>
            <a:pPr marL="360000"/>
            <a:r>
              <a:rPr lang="zh-CN" altLang="en-US" dirty="0">
                <a:solidFill>
                  <a:schemeClr val="bg1">
                    <a:lumMod val="50000"/>
                  </a:schemeClr>
                </a:solidFill>
              </a:rPr>
              <a:t>④使用最后的参数池化层，将对齐的热力图合并成一个聚</a:t>
            </a:r>
            <a:r>
              <a:rPr lang="en-US" altLang="zh-CN" dirty="0">
                <a:solidFill>
                  <a:schemeClr val="bg1">
                    <a:lumMod val="50000"/>
                  </a:schemeClr>
                </a:solidFill>
              </a:rPr>
              <a:t>	</a:t>
            </a:r>
            <a:r>
              <a:rPr lang="zh-CN" altLang="en-US" dirty="0">
                <a:solidFill>
                  <a:schemeClr val="bg1">
                    <a:lumMod val="50000"/>
                  </a:schemeClr>
                </a:solidFill>
              </a:rPr>
              <a:t>集的置信图。</a:t>
            </a:r>
            <a:endParaRPr lang="en-US" altLang="zh-CN" dirty="0">
              <a:solidFill>
                <a:schemeClr val="bg1">
                  <a:lumMod val="50000"/>
                </a:schemeClr>
              </a:solidFill>
            </a:endParaRPr>
          </a:p>
          <a:p>
            <a:r>
              <a:rPr lang="en-US" altLang="zh-CN" dirty="0">
                <a:solidFill>
                  <a:schemeClr val="bg1">
                    <a:lumMod val="50000"/>
                  </a:schemeClr>
                </a:solidFill>
              </a:rPr>
              <a:t>3</a:t>
            </a:r>
            <a:r>
              <a:rPr lang="zh-CN" altLang="en-US" dirty="0">
                <a:solidFill>
                  <a:schemeClr val="bg1">
                    <a:lumMod val="50000"/>
                  </a:schemeClr>
                </a:solidFill>
              </a:rPr>
              <a:t>、网络框架：</a:t>
            </a:r>
            <a:endParaRPr lang="en-US" altLang="zh-CN" dirty="0">
              <a:solidFill>
                <a:schemeClr val="bg1">
                  <a:lumMod val="50000"/>
                </a:schemeClr>
              </a:solidFill>
            </a:endParaRPr>
          </a:p>
        </p:txBody>
      </p:sp>
      <p:pic>
        <p:nvPicPr>
          <p:cNvPr id="7" name="图片 6">
            <a:extLst>
              <a:ext uri="{FF2B5EF4-FFF2-40B4-BE49-F238E27FC236}">
                <a16:creationId xmlns:a16="http://schemas.microsoft.com/office/drawing/2014/main" id="{C9919D89-7F2B-4D7D-8202-765327B01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9450" y="1573853"/>
            <a:ext cx="5057775" cy="3579263"/>
          </a:xfrm>
          <a:prstGeom prst="rect">
            <a:avLst/>
          </a:prstGeom>
        </p:spPr>
      </p:pic>
      <p:sp>
        <p:nvSpPr>
          <p:cNvPr id="10" name="矩形 9">
            <a:extLst>
              <a:ext uri="{FF2B5EF4-FFF2-40B4-BE49-F238E27FC236}">
                <a16:creationId xmlns:a16="http://schemas.microsoft.com/office/drawing/2014/main" id="{3046E3F2-8E3F-4224-BA87-C10117816631}"/>
              </a:ext>
            </a:extLst>
          </p:cNvPr>
          <p:cNvSpPr/>
          <p:nvPr/>
        </p:nvSpPr>
        <p:spPr>
          <a:xfrm>
            <a:off x="8339093" y="5317864"/>
            <a:ext cx="2438488" cy="307777"/>
          </a:xfrm>
          <a:prstGeom prst="rect">
            <a:avLst/>
          </a:prstGeom>
        </p:spPr>
        <p:txBody>
          <a:bodyPr wrap="none">
            <a:spAutoFit/>
          </a:bodyPr>
          <a:lstStyle/>
          <a:p>
            <a:pPr indent="127000" algn="ctr" latinLnBrk="1" hangingPunct="0">
              <a:spcAft>
                <a:spcPts val="0"/>
              </a:spcAft>
              <a:tabLst>
                <a:tab pos="226695" algn="l"/>
              </a:tabLst>
            </a:pPr>
            <a:r>
              <a:rPr lang="en-US" altLang="zh-CN" sz="1400" kern="100" dirty="0">
                <a:solidFill>
                  <a:schemeClr val="bg1">
                    <a:lumMod val="50000"/>
                  </a:schemeClr>
                </a:solidFill>
                <a:latin typeface="Times New Roman" panose="02020603050405020304" pitchFamily="18" charset="0"/>
                <a:ea typeface="黑体" panose="02010609060101010101" pitchFamily="49" charset="-122"/>
              </a:rPr>
              <a:t>Flowing </a:t>
            </a:r>
            <a:r>
              <a:rPr lang="en-US" altLang="zh-CN" sz="1400" kern="100" dirty="0" err="1">
                <a:solidFill>
                  <a:schemeClr val="bg1">
                    <a:lumMod val="50000"/>
                  </a:schemeClr>
                </a:solidFill>
                <a:latin typeface="Times New Roman" panose="02020603050405020304" pitchFamily="18" charset="0"/>
                <a:ea typeface="黑体" panose="02010609060101010101" pitchFamily="49" charset="-122"/>
              </a:rPr>
              <a:t>ConvNets</a:t>
            </a:r>
            <a:r>
              <a:rPr lang="en-US" altLang="zh-CN" sz="1400" kern="100" dirty="0">
                <a:solidFill>
                  <a:schemeClr val="bg1">
                    <a:lumMod val="50000"/>
                  </a:schemeClr>
                </a:solidFill>
                <a:latin typeface="Times New Roman" panose="02020603050405020304" pitchFamily="18" charset="0"/>
                <a:ea typeface="黑体" panose="02010609060101010101" pitchFamily="49" charset="-122"/>
              </a:rPr>
              <a:t> </a:t>
            </a:r>
            <a:r>
              <a:rPr lang="zh-CN" altLang="en-US" sz="1400" kern="100" dirty="0">
                <a:solidFill>
                  <a:schemeClr val="bg1">
                    <a:lumMod val="50000"/>
                  </a:schemeClr>
                </a:solidFill>
                <a:latin typeface="Times New Roman" panose="02020603050405020304" pitchFamily="18" charset="0"/>
                <a:ea typeface="黑体" panose="02010609060101010101" pitchFamily="49" charset="-122"/>
              </a:rPr>
              <a:t>网络框架</a:t>
            </a:r>
            <a:endParaRPr lang="zh-CN" altLang="zh-CN" sz="1400" kern="100" dirty="0">
              <a:solidFill>
                <a:schemeClr val="bg1">
                  <a:lumMod val="50000"/>
                </a:schemeClr>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062265565"/>
      </p:ext>
    </p:extLst>
  </p:cSld>
  <p:clrMapOvr>
    <a:masterClrMapping/>
  </p:clrMapOvr>
</p:sld>
</file>

<file path=ppt/theme/theme1.xml><?xml version="1.0" encoding="utf-8"?>
<a:theme xmlns:a="http://schemas.openxmlformats.org/drawingml/2006/main" name="第一PPT，www.1ppt.com">
  <a:themeElements>
    <a:clrScheme name="论文蓝">
      <a:dk1>
        <a:srgbClr val="000000"/>
      </a:dk1>
      <a:lt1>
        <a:srgbClr val="FFFFFF"/>
      </a:lt1>
      <a:dk2>
        <a:srgbClr val="44546A"/>
      </a:dk2>
      <a:lt2>
        <a:srgbClr val="E7E6E6"/>
      </a:lt2>
      <a:accent1>
        <a:srgbClr val="365FAA"/>
      </a:accent1>
      <a:accent2>
        <a:srgbClr val="4472C4"/>
      </a:accent2>
      <a:accent3>
        <a:srgbClr val="A5A5A5"/>
      </a:accent3>
      <a:accent4>
        <a:srgbClr val="FFC000"/>
      </a:accent4>
      <a:accent5>
        <a:srgbClr val="4472C4"/>
      </a:accent5>
      <a:accent6>
        <a:srgbClr val="70AD47"/>
      </a:accent6>
      <a:hlink>
        <a:srgbClr val="0563C1"/>
      </a:hlink>
      <a:folHlink>
        <a:srgbClr val="954F72"/>
      </a:folHlink>
    </a:clrScheme>
    <a:fontScheme name="论文">
      <a:majorFont>
        <a:latin typeface="微软雅黑"/>
        <a:ea typeface="微软雅黑"/>
        <a:cs typeface=""/>
      </a:majorFont>
      <a:minorFont>
        <a:latin typeface="微软雅黑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FB4FF741-2E82-48CD-9931-DF89750C29FE}" vid="{41BFF024-F73E-43EE-B7D5-F2D953D6E644}"/>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1263</TotalTime>
  <Words>2554</Words>
  <Application>Microsoft Office PowerPoint</Application>
  <PresentationFormat>宽屏</PresentationFormat>
  <Paragraphs>303</Paragraphs>
  <Slides>29</Slides>
  <Notes>0</Notes>
  <HiddenSlides>0</HiddenSlides>
  <MMClips>1</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29</vt:i4>
      </vt:variant>
    </vt:vector>
  </HeadingPairs>
  <TitlesOfParts>
    <vt:vector size="39" baseType="lpstr">
      <vt:lpstr>宋体</vt:lpstr>
      <vt:lpstr>微软雅黑</vt:lpstr>
      <vt:lpstr>微软雅黑 Light</vt:lpstr>
      <vt:lpstr>Arial</vt:lpstr>
      <vt:lpstr>Calibri</vt:lpstr>
      <vt:lpstr>Calibri Light</vt:lpstr>
      <vt:lpstr>Cambria Math</vt:lpstr>
      <vt:lpstr>Times New Roman</vt:lpstr>
      <vt:lpstr>第一PPT，www.1ppt.com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蓝色极简</dc:title>
  <dc:creator>第一PPT</dc:creator>
  <cp:keywords>www.1ppt.com</cp:keywords>
  <dc:description>第一PPT</dc:description>
  <cp:lastModifiedBy>925634263@qq.com</cp:lastModifiedBy>
  <cp:revision>489</cp:revision>
  <dcterms:created xsi:type="dcterms:W3CDTF">2015-11-20T05:54:28Z</dcterms:created>
  <dcterms:modified xsi:type="dcterms:W3CDTF">2019-10-08T03:16:06Z</dcterms:modified>
</cp:coreProperties>
</file>